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1592" r:id="rId2"/>
    <p:sldId id="1593" r:id="rId3"/>
    <p:sldId id="1440" r:id="rId4"/>
    <p:sldId id="1604" r:id="rId5"/>
    <p:sldId id="1650" r:id="rId6"/>
    <p:sldId id="957" r:id="rId7"/>
    <p:sldId id="1618" r:id="rId8"/>
    <p:sldId id="1647" r:id="rId9"/>
    <p:sldId id="1614" r:id="rId10"/>
    <p:sldId id="1617" r:id="rId11"/>
    <p:sldId id="1615" r:id="rId12"/>
    <p:sldId id="1616" r:id="rId13"/>
    <p:sldId id="1624" r:id="rId14"/>
    <p:sldId id="1612" r:id="rId15"/>
    <p:sldId id="1622" r:id="rId16"/>
    <p:sldId id="1621" r:id="rId17"/>
    <p:sldId id="1636" r:id="rId18"/>
    <p:sldId id="922" r:id="rId19"/>
    <p:sldId id="918" r:id="rId20"/>
    <p:sldId id="903" r:id="rId21"/>
    <p:sldId id="708" r:id="rId22"/>
    <p:sldId id="905" r:id="rId23"/>
    <p:sldId id="912" r:id="rId24"/>
    <p:sldId id="926" r:id="rId25"/>
    <p:sldId id="911" r:id="rId26"/>
    <p:sldId id="913" r:id="rId27"/>
    <p:sldId id="914" r:id="rId28"/>
    <p:sldId id="927" r:id="rId29"/>
    <p:sldId id="917" r:id="rId30"/>
    <p:sldId id="861" r:id="rId31"/>
    <p:sldId id="920" r:id="rId32"/>
    <p:sldId id="933" r:id="rId33"/>
    <p:sldId id="936" r:id="rId34"/>
    <p:sldId id="937" r:id="rId35"/>
    <p:sldId id="934" r:id="rId36"/>
    <p:sldId id="923" r:id="rId37"/>
    <p:sldId id="1672" r:id="rId38"/>
    <p:sldId id="1607" r:id="rId39"/>
    <p:sldId id="1030" r:id="rId40"/>
    <p:sldId id="1029" r:id="rId41"/>
    <p:sldId id="1597" r:id="rId42"/>
    <p:sldId id="1599" r:id="rId43"/>
    <p:sldId id="968" r:id="rId44"/>
    <p:sldId id="970" r:id="rId45"/>
    <p:sldId id="1648" r:id="rId46"/>
    <p:sldId id="1649" r:id="rId47"/>
    <p:sldId id="1035" r:id="rId48"/>
    <p:sldId id="1655" r:id="rId49"/>
    <p:sldId id="1039" r:id="rId50"/>
    <p:sldId id="1652" r:id="rId51"/>
    <p:sldId id="1653" r:id="rId52"/>
    <p:sldId id="1654" r:id="rId53"/>
    <p:sldId id="1031" r:id="rId54"/>
    <p:sldId id="1630" r:id="rId55"/>
    <p:sldId id="1661" r:id="rId56"/>
    <p:sldId id="1631" r:id="rId57"/>
    <p:sldId id="1628" r:id="rId58"/>
    <p:sldId id="1627" r:id="rId59"/>
    <p:sldId id="1034" r:id="rId60"/>
    <p:sldId id="1638" r:id="rId61"/>
    <p:sldId id="1657" r:id="rId62"/>
    <p:sldId id="1659" r:id="rId63"/>
    <p:sldId id="1662" r:id="rId64"/>
    <p:sldId id="1639" r:id="rId65"/>
    <p:sldId id="960" r:id="rId66"/>
    <p:sldId id="945" r:id="rId67"/>
    <p:sldId id="941" r:id="rId68"/>
    <p:sldId id="947" r:id="rId69"/>
    <p:sldId id="1664" r:id="rId70"/>
    <p:sldId id="1665" r:id="rId71"/>
    <p:sldId id="1673" r:id="rId72"/>
    <p:sldId id="1666" r:id="rId73"/>
    <p:sldId id="1668" r:id="rId74"/>
    <p:sldId id="1675" r:id="rId75"/>
    <p:sldId id="1669" r:id="rId76"/>
    <p:sldId id="1676" r:id="rId77"/>
    <p:sldId id="1670" r:id="rId78"/>
    <p:sldId id="1677" r:id="rId79"/>
    <p:sldId id="1671" r:id="rId80"/>
    <p:sldId id="1678" r:id="rId81"/>
    <p:sldId id="980" r:id="rId82"/>
    <p:sldId id="1663" r:id="rId83"/>
    <p:sldId id="1640" r:id="rId84"/>
  </p:sldIdLst>
  <p:sldSz cx="9906000" cy="6858000" type="A4"/>
  <p:notesSz cx="6794500" cy="99314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54">
          <p15:clr>
            <a:srgbClr val="A4A3A4"/>
          </p15:clr>
        </p15:guide>
        <p15:guide id="2" pos="1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29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CC"/>
    <a:srgbClr val="009900"/>
    <a:srgbClr val="FF3300"/>
    <a:srgbClr val="FF9900"/>
    <a:srgbClr val="00CC99"/>
    <a:srgbClr val="DDFAED"/>
    <a:srgbClr val="CCCC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66" autoAdjust="0"/>
    <p:restoredTop sz="94966" autoAdjust="0"/>
  </p:normalViewPr>
  <p:slideViewPr>
    <p:cSldViewPr snapToGrid="0">
      <p:cViewPr varScale="1">
        <p:scale>
          <a:sx n="73" d="100"/>
          <a:sy n="73" d="100"/>
        </p:scale>
        <p:origin x="-67" y="-67"/>
      </p:cViewPr>
      <p:guideLst>
        <p:guide orient="horz" pos="3854"/>
        <p:guide pos="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44" d="100"/>
          <a:sy n="44" d="100"/>
        </p:scale>
        <p:origin x="-1896" y="-90"/>
      </p:cViewPr>
      <p:guideLst>
        <p:guide orient="horz" pos="3128"/>
        <p:guide orient="horz" pos="3129"/>
        <p:guide pos="2141"/>
        <p:guide pos="2140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236802C7-0F33-465C-8B58-3D881BB9F85C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8579" y="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>
            <a:lvl1pPr algn="r"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763588"/>
            <a:ext cx="5408613" cy="3744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4" y="4735221"/>
            <a:ext cx="4991100" cy="4433206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97322"/>
            <a:ext cx="2916238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defTabSz="942493" eaLnBrk="0" hangingPunct="0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>
            <a:noFill/>
          </a:ln>
        </p:spPr>
        <p:txBody>
          <a:bodyPr vert="horz" wrap="square" lIns="94364" tIns="47181" rIns="94364" bIns="47181" numCol="1" anchor="b" anchorCtr="0" compatLnSpc="1">
            <a:prstTxWarp prst="textNoShape">
              <a:avLst/>
            </a:prstTxWarp>
          </a:bodyPr>
          <a:lstStyle>
            <a:lvl1pPr algn="r" defTabSz="942493"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48C49686-24DB-46A3-9909-4B1089734571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/>
              <a:t>Cloud computing</a:t>
            </a:r>
          </a:p>
          <a:p>
            <a:pPr marL="0" lvl="2"/>
            <a:r>
              <a:rPr lang="en-US" altLang="de-DE" dirty="0"/>
              <a:t> - History / Definition / characteristics</a:t>
            </a:r>
          </a:p>
          <a:p>
            <a:pPr marL="0" lvl="2"/>
            <a:r>
              <a:rPr lang="en-US" altLang="de-DE" dirty="0"/>
              <a:t> - </a:t>
            </a:r>
            <a:r>
              <a:rPr lang="en-US" altLang="de-DE" dirty="0" err="1"/>
              <a:t>IaaS</a:t>
            </a:r>
            <a:r>
              <a:rPr lang="en-US" altLang="de-DE" dirty="0"/>
              <a:t>, </a:t>
            </a:r>
            <a:r>
              <a:rPr lang="en-US" altLang="de-DE" dirty="0" err="1"/>
              <a:t>PaaS</a:t>
            </a:r>
            <a:r>
              <a:rPr lang="en-US" altLang="de-DE" dirty="0"/>
              <a:t>, …</a:t>
            </a:r>
          </a:p>
          <a:p>
            <a:pPr marL="0" lvl="2"/>
            <a:r>
              <a:rPr lang="en-US" altLang="de-DE" dirty="0"/>
              <a:t>Virtualization</a:t>
            </a:r>
          </a:p>
          <a:p>
            <a:pPr marL="0" lvl="2"/>
            <a:r>
              <a:rPr lang="en-US" altLang="de-DE" dirty="0"/>
              <a:t> - TBD (GM)</a:t>
            </a:r>
          </a:p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Governmental Processes include EV, often not realized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Common IT already EV, this work REV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REV continuously refined but not many REV in RW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Still not many REV, many reasons, two of them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Complexity and 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Trust and Transparency issues with solutions and providers</a:t>
            </a:r>
          </a:p>
          <a:p>
            <a:pPr marL="171450" indent="-171450">
              <a:buFontTx/>
              <a:buChar char="-"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544429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Requirements</a:t>
            </a:r>
            <a:r>
              <a:rPr lang="de-DE" dirty="0"/>
              <a:t> eingehen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14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xmlns="" val="1913604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CK: Political </a:t>
            </a:r>
            <a:r>
              <a:rPr lang="de-DE" dirty="0" err="1"/>
              <a:t>Debate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partially</a:t>
            </a:r>
            <a:r>
              <a:rPr lang="de-DE" dirty="0"/>
              <a:t> </a:t>
            </a:r>
            <a:r>
              <a:rPr lang="de-DE" dirty="0" err="1"/>
              <a:t>initiated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/>
              <a:t>In CH Initiative </a:t>
            </a:r>
            <a:r>
              <a:rPr lang="de-DE" dirty="0" err="1"/>
              <a:t>to</a:t>
            </a:r>
            <a:r>
              <a:rPr lang="de-DE" dirty="0"/>
              <a:t> "</a:t>
            </a:r>
            <a:r>
              <a:rPr lang="de-DE" dirty="0" err="1"/>
              <a:t>temporarily</a:t>
            </a:r>
            <a:r>
              <a:rPr lang="de-DE" dirty="0"/>
              <a:t> </a:t>
            </a:r>
            <a:r>
              <a:rPr lang="de-DE" dirty="0" err="1"/>
              <a:t>ban</a:t>
            </a:r>
            <a:r>
              <a:rPr lang="de-DE" dirty="0"/>
              <a:t>" REV </a:t>
            </a:r>
            <a:r>
              <a:rPr lang="de-DE" dirty="0" err="1"/>
              <a:t>efforts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27576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CK: Initiative </a:t>
            </a:r>
            <a:r>
              <a:rPr lang="de-DE" dirty="0" err="1"/>
              <a:t>clearly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: "</a:t>
            </a:r>
            <a:r>
              <a:rPr lang="de-DE" b="1" dirty="0" err="1"/>
              <a:t>ban</a:t>
            </a:r>
            <a:r>
              <a:rPr lang="de-DE" b="1" dirty="0"/>
              <a:t> </a:t>
            </a:r>
            <a:r>
              <a:rPr lang="de-DE" b="1" dirty="0" err="1"/>
              <a:t>can</a:t>
            </a:r>
            <a:r>
              <a:rPr lang="de-DE" b="1" dirty="0"/>
              <a:t> </a:t>
            </a:r>
            <a:r>
              <a:rPr lang="de-DE" b="1" dirty="0" err="1"/>
              <a:t>only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lifted</a:t>
            </a:r>
            <a:r>
              <a:rPr lang="de-DE" dirty="0"/>
              <a:t>, </a:t>
            </a:r>
            <a:r>
              <a:rPr lang="de-DE" dirty="0" err="1"/>
              <a:t>when</a:t>
            </a:r>
            <a:r>
              <a:rPr lang="de-DE" dirty="0"/>
              <a:t> traditional </a:t>
            </a:r>
            <a:r>
              <a:rPr lang="de-DE" dirty="0" err="1"/>
              <a:t>voting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tampering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handwritten</a:t>
            </a:r>
            <a:r>
              <a:rPr lang="de-DE" dirty="0"/>
              <a:t> </a:t>
            </a:r>
            <a:r>
              <a:rPr lang="de-DE" dirty="0" err="1"/>
              <a:t>ballot</a:t>
            </a:r>
            <a:r>
              <a:rPr lang="de-DE" dirty="0"/>
              <a:t> </a:t>
            </a:r>
            <a:r>
              <a:rPr lang="de-DE" dirty="0" err="1"/>
              <a:t>casting</a:t>
            </a:r>
            <a:r>
              <a:rPr lang="de-DE" dirty="0"/>
              <a:t>"</a:t>
            </a:r>
          </a:p>
          <a:p>
            <a:r>
              <a:rPr lang="de-CH" dirty="0"/>
              <a:t>Key </a:t>
            </a:r>
            <a:r>
              <a:rPr lang="de-CH" dirty="0" err="1"/>
              <a:t>Question</a:t>
            </a:r>
            <a:r>
              <a:rPr lang="de-CH" dirty="0"/>
              <a:t>: </a:t>
            </a:r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exactly</a:t>
            </a:r>
            <a:r>
              <a:rPr lang="de-CH" dirty="0"/>
              <a:t> </a:t>
            </a:r>
            <a:r>
              <a:rPr lang="de-CH" dirty="0" err="1"/>
              <a:t>does</a:t>
            </a:r>
            <a:r>
              <a:rPr lang="de-CH" dirty="0"/>
              <a:t> such a </a:t>
            </a:r>
            <a:r>
              <a:rPr lang="de-CH" b="1" dirty="0"/>
              <a:t>minimal </a:t>
            </a:r>
            <a:r>
              <a:rPr lang="de-CH" b="1" dirty="0" err="1"/>
              <a:t>level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/>
              <a:t>security</a:t>
            </a:r>
            <a:r>
              <a:rPr lang="de-CH" b="1" dirty="0"/>
              <a:t> </a:t>
            </a:r>
            <a:r>
              <a:rPr lang="de-CH" b="1" dirty="0" err="1"/>
              <a:t>involve</a:t>
            </a:r>
            <a:r>
              <a:rPr lang="de-CH" dirty="0"/>
              <a:t>? </a:t>
            </a:r>
            <a:r>
              <a:rPr lang="de-CH" dirty="0" err="1"/>
              <a:t>Which</a:t>
            </a:r>
            <a:r>
              <a:rPr lang="de-CH" dirty="0"/>
              <a:t> </a:t>
            </a:r>
            <a:r>
              <a:rPr lang="de-CH" dirty="0" err="1"/>
              <a:t>security</a:t>
            </a:r>
            <a:r>
              <a:rPr lang="de-CH" dirty="0"/>
              <a:t> </a:t>
            </a:r>
            <a:r>
              <a:rPr lang="de-CH" dirty="0" err="1"/>
              <a:t>metrics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mechanisms</a:t>
            </a:r>
            <a:r>
              <a:rPr lang="de-CH" dirty="0"/>
              <a:t>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mandatory</a:t>
            </a:r>
            <a:r>
              <a:rPr lang="de-CH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690598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i="1" dirty="0"/>
              <a:t>CK: </a:t>
            </a:r>
            <a:r>
              <a:rPr lang="de-DE" i="1" dirty="0" err="1"/>
              <a:t>Provocative</a:t>
            </a:r>
            <a:r>
              <a:rPr lang="de-DE" dirty="0"/>
              <a:t> - So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: RPV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REV. </a:t>
            </a:r>
          </a:p>
          <a:p>
            <a:r>
              <a:rPr lang="de-DE" dirty="0"/>
              <a:t>But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? </a:t>
            </a:r>
            <a:r>
              <a:rPr lang="de-DE" dirty="0" err="1"/>
              <a:t>What's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362105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So, in a more formalized manner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Swiss RPV is fragmented, difficult to generalized due to federalism.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Autonomy and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Involvmenet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of many stakeholders, authorities and external suppliers.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Goal: Penetration Testing approach, Disclaimer again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818972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From a voter's perspective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76874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40545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 let's identify stakeholders, we only have two by now. But who are the others??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688740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Now let's map the process out, we have A to G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293612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350902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A1) Start off at the very beginning: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prod.of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VE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A2) Paper Ballots and VSC also needs to be printed according to the templates provided by each "political layer" and according to an Electoral Register which most of the time is a "snapshot" of the citizen register, but effectively stems from a single-source of truth in the municipality.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A3) Depending on the canton, another ES involved.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A4) Actual dispatch of the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Ves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– change of hands again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A5) out of scope – black box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567374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ML: Focus on TE2, TE3 and TE5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3810270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Let's widen the scope, we already had the top third. Now we look at the middle lane.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946009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Freestyle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74621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ML: Focus on TE11, 12, 13 – which are split up across the next three slides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231755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509944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2930535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049427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10441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 err="1">
                <a:ea typeface="MS PGothic" panose="020B0600070205080204" pitchFamily="34" charset="-128"/>
              </a:rPr>
              <a:t>CK:Physical</a:t>
            </a:r>
            <a:r>
              <a:rPr lang="en-US" altLang="en-US" b="1" dirty="0">
                <a:ea typeface="MS PGothic" panose="020B0600070205080204" pitchFamily="34" charset="-128"/>
              </a:rPr>
              <a:t> decentralization and distribution of trust</a:t>
            </a:r>
            <a:r>
              <a:rPr lang="en-US" altLang="en-US" dirty="0">
                <a:ea typeface="MS PGothic" panose="020B0600070205080204" pitchFamily="34" charset="-128"/>
              </a:rPr>
              <a:t> as main strength of Swiss RPV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Concentration of Trust in TTP across Process, even though the process would be distributed in itself. </a:t>
            </a:r>
          </a:p>
          <a:p>
            <a:r>
              <a:rPr lang="en-US" altLang="en-US" dirty="0">
                <a:ea typeface="MS PGothic" panose="020B0600070205080204" pitchFamily="34" charset="-128"/>
              </a:rPr>
              <a:t>ML: </a:t>
            </a:r>
            <a:endParaRPr lang="de-CH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baseline="0" dirty="0" err="1"/>
              <a:t>One</a:t>
            </a:r>
            <a:r>
              <a:rPr lang="de-CH" baseline="0" dirty="0"/>
              <a:t> Penetration Tester </a:t>
            </a:r>
            <a:r>
              <a:rPr lang="de-CH" baseline="0" dirty="0" err="1"/>
              <a:t>does</a:t>
            </a:r>
            <a:r>
              <a:rPr lang="de-CH" baseline="0" dirty="0"/>
              <a:t> </a:t>
            </a:r>
            <a:r>
              <a:rPr lang="de-CH" baseline="0" dirty="0" err="1"/>
              <a:t>try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identifiy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within</a:t>
            </a:r>
            <a:r>
              <a:rPr lang="de-CH" baseline="0" dirty="0"/>
              <a:t> </a:t>
            </a:r>
            <a:r>
              <a:rPr lang="de-CH" baseline="0" dirty="0" err="1"/>
              <a:t>his</a:t>
            </a:r>
            <a:r>
              <a:rPr lang="de-CH" baseline="0" dirty="0"/>
              <a:t> individual </a:t>
            </a:r>
            <a:r>
              <a:rPr lang="de-CH" baseline="0" dirty="0" err="1"/>
              <a:t>capabilities</a:t>
            </a:r>
            <a:r>
              <a:rPr lang="de-CH" baseline="0" dirty="0"/>
              <a:t> </a:t>
            </a:r>
            <a:r>
              <a:rPr lang="de-CH" baseline="0" dirty="0" err="1"/>
              <a:t>and</a:t>
            </a:r>
            <a:r>
              <a:rPr lang="de-CH" baseline="0" dirty="0"/>
              <a:t> </a:t>
            </a:r>
            <a:r>
              <a:rPr lang="de-CH" baseline="0" dirty="0" err="1"/>
              <a:t>within</a:t>
            </a:r>
            <a:r>
              <a:rPr lang="de-CH" baseline="0" dirty="0"/>
              <a:t>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allocated</a:t>
            </a:r>
            <a:r>
              <a:rPr lang="de-CH" baseline="0" dirty="0"/>
              <a:t> time. </a:t>
            </a:r>
            <a:r>
              <a:rPr lang="de-CH" baseline="0" dirty="0" err="1"/>
              <a:t>If</a:t>
            </a:r>
            <a:r>
              <a:rPr lang="de-CH" baseline="0" dirty="0"/>
              <a:t> </a:t>
            </a:r>
            <a:r>
              <a:rPr lang="de-CH" baseline="0" dirty="0" err="1"/>
              <a:t>we</a:t>
            </a:r>
            <a:r>
              <a:rPr lang="de-CH" baseline="0" dirty="0"/>
              <a:t> </a:t>
            </a:r>
            <a:r>
              <a:rPr lang="de-CH" baseline="0" dirty="0" err="1"/>
              <a:t>wanted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approximate</a:t>
            </a:r>
            <a:r>
              <a:rPr lang="de-CH" baseline="0" dirty="0"/>
              <a:t> a </a:t>
            </a:r>
            <a:r>
              <a:rPr lang="de-CH" baseline="0" dirty="0" err="1"/>
              <a:t>map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all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best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, </a:t>
            </a:r>
            <a:r>
              <a:rPr lang="de-CH" baseline="0" dirty="0" err="1"/>
              <a:t>we</a:t>
            </a:r>
            <a:r>
              <a:rPr lang="de-CH" baseline="0" dirty="0"/>
              <a:t> </a:t>
            </a:r>
            <a:r>
              <a:rPr lang="de-CH" baseline="0" dirty="0" err="1"/>
              <a:t>needed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consider</a:t>
            </a:r>
            <a:r>
              <a:rPr lang="de-CH" baseline="0" dirty="0"/>
              <a:t> a </a:t>
            </a:r>
            <a:r>
              <a:rPr lang="de-CH" baseline="0" dirty="0" err="1"/>
              <a:t>lot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fragments</a:t>
            </a:r>
            <a:r>
              <a:rPr lang="de-CH" baseline="0" dirty="0"/>
              <a:t> </a:t>
            </a:r>
            <a:r>
              <a:rPr lang="de-CH" baseline="0" dirty="0" err="1"/>
              <a:t>and</a:t>
            </a:r>
            <a:r>
              <a:rPr lang="de-CH" baseline="0" dirty="0"/>
              <a:t> </a:t>
            </a:r>
            <a:r>
              <a:rPr lang="de-CH" baseline="0" dirty="0" err="1"/>
              <a:t>attempts</a:t>
            </a:r>
            <a:r>
              <a:rPr lang="de-CH" baseline="0" dirty="0"/>
              <a:t> </a:t>
            </a:r>
            <a:r>
              <a:rPr lang="de-CH" baseline="0" dirty="0" err="1"/>
              <a:t>to</a:t>
            </a:r>
            <a:r>
              <a:rPr lang="de-CH" baseline="0" dirty="0"/>
              <a:t> </a:t>
            </a:r>
            <a:r>
              <a:rPr lang="de-CH" baseline="0" dirty="0" err="1"/>
              <a:t>build</a:t>
            </a:r>
            <a:r>
              <a:rPr lang="de-CH" baseline="0" dirty="0"/>
              <a:t> </a:t>
            </a:r>
            <a:r>
              <a:rPr lang="de-CH" baseline="0" dirty="0" err="1"/>
              <a:t>full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. The </a:t>
            </a:r>
            <a:r>
              <a:rPr lang="de-CH" baseline="0" dirty="0" err="1"/>
              <a:t>more</a:t>
            </a:r>
            <a:r>
              <a:rPr lang="de-CH" baseline="0" dirty="0"/>
              <a:t> Penetration Tests,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better</a:t>
            </a:r>
            <a:r>
              <a:rPr lang="de-CH" baseline="0" dirty="0"/>
              <a:t> </a:t>
            </a:r>
            <a:r>
              <a:rPr lang="de-CH" baseline="0" dirty="0" err="1"/>
              <a:t>the</a:t>
            </a:r>
            <a:r>
              <a:rPr lang="de-CH" baseline="0" dirty="0"/>
              <a:t> </a:t>
            </a:r>
            <a:r>
              <a:rPr lang="de-CH" baseline="0" dirty="0" err="1"/>
              <a:t>map</a:t>
            </a:r>
            <a:r>
              <a:rPr lang="de-CH" baseline="0" dirty="0"/>
              <a:t>. </a:t>
            </a:r>
            <a:r>
              <a:rPr lang="de-CH" baseline="0" dirty="0" err="1"/>
              <a:t>Paying</a:t>
            </a:r>
            <a:r>
              <a:rPr lang="de-CH" baseline="0" dirty="0"/>
              <a:t> a </a:t>
            </a:r>
            <a:r>
              <a:rPr lang="de-CH" baseline="0" dirty="0" err="1"/>
              <a:t>lot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Penetration Testers </a:t>
            </a:r>
            <a:r>
              <a:rPr lang="de-CH" baseline="0" dirty="0" err="1"/>
              <a:t>only</a:t>
            </a:r>
            <a:r>
              <a:rPr lang="de-CH" baseline="0" dirty="0"/>
              <a:t> </a:t>
            </a:r>
            <a:r>
              <a:rPr lang="de-CH" baseline="0" dirty="0" err="1"/>
              <a:t>for</a:t>
            </a:r>
            <a:r>
              <a:rPr lang="de-CH" baseline="0" dirty="0"/>
              <a:t> </a:t>
            </a:r>
            <a:r>
              <a:rPr lang="de-CH" baseline="0" dirty="0" err="1"/>
              <a:t>new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or</a:t>
            </a:r>
            <a:r>
              <a:rPr lang="de-CH" baseline="0" dirty="0"/>
              <a:t> </a:t>
            </a:r>
            <a:r>
              <a:rPr lang="de-CH" baseline="0" dirty="0" err="1"/>
              <a:t>fragments</a:t>
            </a:r>
            <a:r>
              <a:rPr lang="de-CH" baseline="0" dirty="0"/>
              <a:t> </a:t>
            </a:r>
            <a:r>
              <a:rPr lang="de-CH" baseline="0" dirty="0" err="1"/>
              <a:t>of</a:t>
            </a:r>
            <a:r>
              <a:rPr lang="de-CH" baseline="0" dirty="0"/>
              <a:t> </a:t>
            </a:r>
            <a:r>
              <a:rPr lang="de-CH" baseline="0" dirty="0" err="1"/>
              <a:t>paths</a:t>
            </a:r>
            <a:r>
              <a:rPr lang="de-CH" baseline="0" dirty="0"/>
              <a:t> </a:t>
            </a:r>
            <a:r>
              <a:rPr lang="de-CH" baseline="0" dirty="0" err="1"/>
              <a:t>is</a:t>
            </a:r>
            <a:r>
              <a:rPr lang="de-CH" baseline="0" dirty="0"/>
              <a:t> </a:t>
            </a:r>
            <a:r>
              <a:rPr lang="de-CH" baseline="0" dirty="0" err="1"/>
              <a:t>called</a:t>
            </a:r>
            <a:r>
              <a:rPr lang="de-CH" baseline="0" dirty="0"/>
              <a:t> Bug </a:t>
            </a:r>
            <a:r>
              <a:rPr lang="de-CH" baseline="0" dirty="0" err="1"/>
              <a:t>Bounty</a:t>
            </a:r>
            <a:r>
              <a:rPr lang="de-CH" baseline="0" dirty="0"/>
              <a:t> </a:t>
            </a:r>
            <a:r>
              <a:rPr lang="de-CH" baseline="0" dirty="0" err="1"/>
              <a:t>Program</a:t>
            </a:r>
            <a:r>
              <a:rPr lang="de-CH" baseline="0" dirty="0"/>
              <a:t>. In Bug </a:t>
            </a:r>
            <a:r>
              <a:rPr lang="de-CH" baseline="0" dirty="0" err="1"/>
              <a:t>Bounties</a:t>
            </a:r>
            <a:r>
              <a:rPr lang="de-CH" baseline="0" dirty="0"/>
              <a:t>, </a:t>
            </a:r>
            <a:r>
              <a:rPr lang="de-CH" baseline="0" dirty="0" err="1"/>
              <a:t>each</a:t>
            </a:r>
            <a:r>
              <a:rPr lang="de-CH" baseline="0" dirty="0"/>
              <a:t> Penetration Tester </a:t>
            </a:r>
            <a:r>
              <a:rPr lang="de-CH" baseline="0" dirty="0" err="1"/>
              <a:t>can</a:t>
            </a:r>
            <a:r>
              <a:rPr lang="de-CH" baseline="0" dirty="0"/>
              <a:t> </a:t>
            </a:r>
            <a:r>
              <a:rPr lang="de-CH" baseline="0" dirty="0" err="1"/>
              <a:t>focus</a:t>
            </a:r>
            <a:r>
              <a:rPr lang="de-CH" baseline="0" dirty="0"/>
              <a:t> on </a:t>
            </a:r>
            <a:r>
              <a:rPr lang="de-CH" baseline="0" dirty="0" err="1"/>
              <a:t>his</a:t>
            </a:r>
            <a:r>
              <a:rPr lang="de-CH" baseline="0" dirty="0"/>
              <a:t> </a:t>
            </a:r>
            <a:r>
              <a:rPr lang="de-CH" baseline="0" dirty="0" err="1"/>
              <a:t>core</a:t>
            </a:r>
            <a:r>
              <a:rPr lang="de-CH" baseline="0" dirty="0"/>
              <a:t> </a:t>
            </a:r>
            <a:r>
              <a:rPr lang="de-CH" baseline="0" dirty="0" err="1"/>
              <a:t>capabilities</a:t>
            </a:r>
            <a:r>
              <a:rPr lang="de-CH" baseline="0" dirty="0"/>
              <a:t>. </a:t>
            </a:r>
            <a:r>
              <a:rPr lang="de-CH" baseline="0" dirty="0" err="1"/>
              <a:t>Some</a:t>
            </a:r>
            <a:r>
              <a:rPr lang="de-CH" baseline="0" dirty="0"/>
              <a:t> </a:t>
            </a:r>
            <a:r>
              <a:rPr lang="de-CH" baseline="0" dirty="0" err="1"/>
              <a:t>attackers</a:t>
            </a:r>
            <a:r>
              <a:rPr lang="de-CH" baseline="0" dirty="0"/>
              <a:t> </a:t>
            </a:r>
            <a:r>
              <a:rPr lang="de-CH" baseline="0" dirty="0" err="1"/>
              <a:t>are</a:t>
            </a:r>
            <a:r>
              <a:rPr lang="de-CH" baseline="0" dirty="0"/>
              <a:t> </a:t>
            </a:r>
            <a:r>
              <a:rPr lang="de-CH" baseline="0" dirty="0" err="1"/>
              <a:t>very</a:t>
            </a:r>
            <a:r>
              <a:rPr lang="de-CH" baseline="0" dirty="0"/>
              <a:t> fast on Highways. </a:t>
            </a:r>
            <a:r>
              <a:rPr lang="de-CH" baseline="0" dirty="0" err="1"/>
              <a:t>Some</a:t>
            </a:r>
            <a:r>
              <a:rPr lang="de-CH" baseline="0" dirty="0"/>
              <a:t> </a:t>
            </a:r>
            <a:r>
              <a:rPr lang="de-CH" baseline="0" dirty="0" err="1"/>
              <a:t>attackers</a:t>
            </a:r>
            <a:r>
              <a:rPr lang="de-CH" baseline="0" dirty="0"/>
              <a:t> </a:t>
            </a:r>
            <a:r>
              <a:rPr lang="de-CH" baseline="0" dirty="0" err="1"/>
              <a:t>rather</a:t>
            </a:r>
            <a:r>
              <a:rPr lang="de-CH" baseline="0" dirty="0"/>
              <a:t> </a:t>
            </a:r>
            <a:r>
              <a:rPr lang="de-CH" baseline="0" dirty="0" err="1"/>
              <a:t>climb</a:t>
            </a:r>
            <a:r>
              <a:rPr lang="de-CH" baseline="0" dirty="0"/>
              <a:t> </a:t>
            </a:r>
            <a:r>
              <a:rPr lang="de-CH" baseline="0" dirty="0" err="1"/>
              <a:t>mountains</a:t>
            </a:r>
            <a:r>
              <a:rPr lang="de-CH" baseline="0" dirty="0"/>
              <a:t>. </a:t>
            </a:r>
            <a:r>
              <a:rPr lang="de-CH" baseline="0" dirty="0" err="1"/>
              <a:t>Others</a:t>
            </a:r>
            <a:r>
              <a:rPr lang="de-CH" baseline="0" dirty="0"/>
              <a:t> do </a:t>
            </a:r>
            <a:r>
              <a:rPr lang="de-CH" baseline="0" dirty="0" err="1"/>
              <a:t>dig</a:t>
            </a:r>
            <a:r>
              <a:rPr lang="de-CH" baseline="0" dirty="0"/>
              <a:t> </a:t>
            </a:r>
            <a:r>
              <a:rPr lang="de-CH" baseline="0" dirty="0" err="1"/>
              <a:t>tunnels</a:t>
            </a:r>
            <a:r>
              <a:rPr lang="de-CH" baseline="0" dirty="0"/>
              <a:t>. </a:t>
            </a:r>
            <a:r>
              <a:rPr lang="en-US" baseline="0" dirty="0"/>
              <a:t>A group of attackers, who join their abilities together, will come up with amazing new attack paths. </a:t>
            </a:r>
            <a:endParaRPr lang="en-US" dirty="0"/>
          </a:p>
          <a:p>
            <a:endParaRPr lang="en-US" altLang="en-US" dirty="0">
              <a:ea typeface="MS PGothic" panose="020B0600070205080204" pitchFamily="34" charset="-128"/>
            </a:endParaRPr>
          </a:p>
          <a:p>
            <a:pPr marL="0" lvl="1"/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FA5DA1-37EB-4ECD-A3F8-1597CE990E38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449783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2"/>
            <a:r>
              <a:rPr lang="en-US" altLang="de-DE" dirty="0"/>
              <a:t>Cloud computing</a:t>
            </a:r>
          </a:p>
          <a:p>
            <a:pPr marL="0" lvl="2"/>
            <a:r>
              <a:rPr lang="en-US" altLang="de-DE" dirty="0"/>
              <a:t> - History / Definition / characteristics</a:t>
            </a:r>
          </a:p>
          <a:p>
            <a:pPr marL="0" lvl="2"/>
            <a:r>
              <a:rPr lang="en-US" altLang="de-DE" dirty="0"/>
              <a:t> - </a:t>
            </a:r>
            <a:r>
              <a:rPr lang="en-US" altLang="de-DE" dirty="0" err="1"/>
              <a:t>IaaS</a:t>
            </a:r>
            <a:r>
              <a:rPr lang="en-US" altLang="de-DE" dirty="0"/>
              <a:t>, </a:t>
            </a:r>
            <a:r>
              <a:rPr lang="en-US" altLang="de-DE" dirty="0" err="1"/>
              <a:t>PaaS</a:t>
            </a:r>
            <a:r>
              <a:rPr lang="en-US" altLang="de-DE" dirty="0"/>
              <a:t>, …</a:t>
            </a:r>
          </a:p>
          <a:p>
            <a:pPr marL="0" lvl="2"/>
            <a:r>
              <a:rPr lang="en-US" altLang="de-DE" dirty="0"/>
              <a:t>Virtualization</a:t>
            </a:r>
          </a:p>
          <a:p>
            <a:pPr marL="0" lvl="2"/>
            <a:r>
              <a:rPr lang="en-US" altLang="de-DE" dirty="0"/>
              <a:t> - TBD (GM)</a:t>
            </a:r>
          </a:p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38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097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36456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88501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393382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Public Bulletin Board is a central component of any REV system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Serving as a shared, append-only data-structure (immutable)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Therefore, a scientific contribution of this thesis is the actual design and implementation of BCs as PBBs, and the evaluation with which schemes, privacy assumptions that is actually compatible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1701458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67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824625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Cantons have authority over the political system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political system is under the authority of the cantons, i.e., cantonal laws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and ordinances regarding political rights dene elements for these processes.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Various aspects of those elements are relevant for the RPV system in Switzer-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land, and each canton has its own decrees regarding political rights. The federal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structure is mirrored down to the municipal level: each municipality decides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on certain processes, again, aligned to cantonal laws and decrees. For instance,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keeping record of the electoral register is under the authority of municipalities,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leading to di</a:t>
            </a:r>
            <a:b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</a:b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erent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approaches.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xmlns="" val="4118420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6753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1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6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6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1" y="273052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4563" y="219077"/>
            <a:ext cx="2306637" cy="6181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4651" y="219077"/>
            <a:ext cx="6767513" cy="6181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" y="219075"/>
            <a:ext cx="9209088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1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7301" y="1219200"/>
            <a:ext cx="45339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721AB-A9B7-4039-9F98-51837A2A7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446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219075"/>
            <a:ext cx="92090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9220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81000" y="1066800"/>
            <a:ext cx="92202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cs typeface="+mn-cs"/>
            </a:endParaRPr>
          </a:p>
        </p:txBody>
      </p:sp>
      <p:sp>
        <p:nvSpPr>
          <p:cNvPr id="1029" name="Line 10"/>
          <p:cNvSpPr>
            <a:spLocks noChangeShapeType="1"/>
          </p:cNvSpPr>
          <p:nvPr/>
        </p:nvSpPr>
        <p:spPr bwMode="auto">
          <a:xfrm>
            <a:off x="-6349" y="6477000"/>
            <a:ext cx="9912350" cy="0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0" name="Text Box 14"/>
          <p:cNvSpPr txBox="1">
            <a:spLocks noChangeArrowheads="1"/>
          </p:cNvSpPr>
          <p:nvPr/>
        </p:nvSpPr>
        <p:spPr bwMode="auto">
          <a:xfrm>
            <a:off x="292101" y="6538913"/>
            <a:ext cx="1646238" cy="26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de-DE" sz="1100" i="1" dirty="0">
                <a:solidFill>
                  <a:srgbClr val="000000"/>
                </a:solidFill>
                <a:latin typeface="Helvetica Black"/>
              </a:rPr>
              <a:t>© </a:t>
            </a:r>
            <a:r>
              <a:rPr lang="en-US" altLang="de-DE" sz="1100" i="1" dirty="0">
                <a:solidFill>
                  <a:srgbClr val="000000"/>
                </a:solidFill>
              </a:rPr>
              <a:t>2020</a:t>
            </a:r>
            <a:r>
              <a:rPr lang="en-US" altLang="de-DE" sz="1100" i="1" baseline="0" dirty="0">
                <a:solidFill>
                  <a:srgbClr val="000000"/>
                </a:solidFill>
              </a:rPr>
              <a:t> </a:t>
            </a:r>
            <a:r>
              <a:rPr lang="en-US" altLang="de-DE" sz="1100" i="1" dirty="0">
                <a:solidFill>
                  <a:srgbClr val="000000"/>
                </a:solidFill>
              </a:rPr>
              <a:t>UZH, </a:t>
            </a:r>
            <a:r>
              <a:rPr lang="en-US" altLang="de-DE" sz="1100" i="1" dirty="0" err="1">
                <a:solidFill>
                  <a:srgbClr val="000000"/>
                </a:solidFill>
              </a:rPr>
              <a:t>CSG@IfI</a:t>
            </a:r>
            <a:endParaRPr lang="en-US" altLang="de-DE" sz="1100" i="1" dirty="0">
              <a:solidFill>
                <a:srgbClr val="000000"/>
              </a:solidFill>
            </a:endParaRPr>
          </a:p>
        </p:txBody>
      </p:sp>
      <p:pic>
        <p:nvPicPr>
          <p:cNvPr id="2055" name="Picture 24" descr="ifi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313863" y="6521450"/>
            <a:ext cx="292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4732338" y="6530975"/>
            <a:ext cx="35618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fld id="{C21F1010-28B3-4BE3-887D-2300D9B1905C}" type="slidenum">
              <a:rPr lang="de-CH" altLang="de-DE" sz="1100"/>
              <a:pPr eaLnBrk="1" hangingPunct="1">
                <a:defRPr/>
              </a:pPr>
              <a:t>‹#›</a:t>
            </a:fld>
            <a:endParaRPr lang="de-CH" altLang="de-DE" sz="11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ts val="3600"/>
        </a:lnSpc>
        <a:spcBef>
          <a:spcPct val="10000"/>
        </a:spcBef>
        <a:spcAft>
          <a:spcPct val="0"/>
        </a:spcAft>
        <a:buSzPct val="65000"/>
        <a:buFont typeface="Wingdings" pitchFamily="2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ts val="3200"/>
        </a:lnSpc>
        <a:spcBef>
          <a:spcPct val="5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ts val="26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2.emf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microsoft.com/office/2007/relationships/hdphoto" Target="../media/hdphoto1.wdp"/><Relationship Id="rId5" Type="http://schemas.openxmlformats.org/officeDocument/2006/relationships/image" Target="../media/image65.png"/><Relationship Id="rId10" Type="http://schemas.openxmlformats.org/officeDocument/2006/relationships/image" Target="../media/image4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emf"/><Relationship Id="rId7" Type="http://schemas.openxmlformats.org/officeDocument/2006/relationships/image" Target="../media/image74.png"/><Relationship Id="rId12" Type="http://schemas.openxmlformats.org/officeDocument/2006/relationships/image" Target="../media/image7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emf"/><Relationship Id="rId10" Type="http://schemas.openxmlformats.org/officeDocument/2006/relationships/image" Target="../media/image77.png"/><Relationship Id="rId4" Type="http://schemas.openxmlformats.org/officeDocument/2006/relationships/image" Target="../media/image71.emf"/><Relationship Id="rId9" Type="http://schemas.openxmlformats.org/officeDocument/2006/relationships/image" Target="../media/image76.png"/><Relationship Id="rId14" Type="http://schemas.openxmlformats.org/officeDocument/2006/relationships/image" Target="../media/image8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3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11" Type="http://schemas.openxmlformats.org/officeDocument/2006/relationships/image" Target="../media/image86.emf"/><Relationship Id="rId5" Type="http://schemas.openxmlformats.org/officeDocument/2006/relationships/image" Target="../media/image80.png"/><Relationship Id="rId15" Type="http://schemas.openxmlformats.org/officeDocument/2006/relationships/image" Target="../media/image79.emf"/><Relationship Id="rId10" Type="http://schemas.openxmlformats.org/officeDocument/2006/relationships/image" Target="../media/image70.emf"/><Relationship Id="rId4" Type="http://schemas.openxmlformats.org/officeDocument/2006/relationships/image" Target="../media/image76.png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microsoft.com/office/2007/relationships/hdphoto" Target="../media/hdphoto1.wdp"/><Relationship Id="rId5" Type="http://schemas.openxmlformats.org/officeDocument/2006/relationships/image" Target="../media/image65.png"/><Relationship Id="rId10" Type="http://schemas.openxmlformats.org/officeDocument/2006/relationships/image" Target="../media/image4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8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98.png"/><Relationship Id="rId7" Type="http://schemas.openxmlformats.org/officeDocument/2006/relationships/image" Target="../media/image8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1.png"/><Relationship Id="rId10" Type="http://schemas.openxmlformats.org/officeDocument/2006/relationships/image" Target="../media/image85.png"/><Relationship Id="rId4" Type="http://schemas.openxmlformats.org/officeDocument/2006/relationships/image" Target="../media/image90.png"/><Relationship Id="rId9" Type="http://schemas.openxmlformats.org/officeDocument/2006/relationships/image" Target="../media/image84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85.png"/><Relationship Id="rId3" Type="http://schemas.openxmlformats.org/officeDocument/2006/relationships/image" Target="../media/image99.png"/><Relationship Id="rId7" Type="http://schemas.openxmlformats.org/officeDocument/2006/relationships/image" Target="../media/image90.png"/><Relationship Id="rId12" Type="http://schemas.openxmlformats.org/officeDocument/2006/relationships/image" Target="../media/image84.e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0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82.emf"/><Relationship Id="rId5" Type="http://schemas.openxmlformats.org/officeDocument/2006/relationships/image" Target="../media/image101.emf"/><Relationship Id="rId15" Type="http://schemas.openxmlformats.org/officeDocument/2006/relationships/image" Target="../media/image102.emf"/><Relationship Id="rId10" Type="http://schemas.openxmlformats.org/officeDocument/2006/relationships/image" Target="../media/image83.png"/><Relationship Id="rId4" Type="http://schemas.openxmlformats.org/officeDocument/2006/relationships/image" Target="../media/image100.emf"/><Relationship Id="rId9" Type="http://schemas.openxmlformats.org/officeDocument/2006/relationships/image" Target="../media/image96.png"/><Relationship Id="rId1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84.emf"/><Relationship Id="rId3" Type="http://schemas.openxmlformats.org/officeDocument/2006/relationships/image" Target="../media/image104.png"/><Relationship Id="rId7" Type="http://schemas.openxmlformats.org/officeDocument/2006/relationships/image" Target="../media/image98.png"/><Relationship Id="rId12" Type="http://schemas.openxmlformats.org/officeDocument/2006/relationships/image" Target="../media/image82.emf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83.png"/><Relationship Id="rId5" Type="http://schemas.openxmlformats.org/officeDocument/2006/relationships/image" Target="../media/image106.emf"/><Relationship Id="rId15" Type="http://schemas.openxmlformats.org/officeDocument/2006/relationships/image" Target="../media/image108.png"/><Relationship Id="rId10" Type="http://schemas.openxmlformats.org/officeDocument/2006/relationships/image" Target="../media/image96.png"/><Relationship Id="rId4" Type="http://schemas.openxmlformats.org/officeDocument/2006/relationships/image" Target="../media/image105.emf"/><Relationship Id="rId9" Type="http://schemas.openxmlformats.org/officeDocument/2006/relationships/image" Target="../media/image91.png"/><Relationship Id="rId1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111.png"/><Relationship Id="rId3" Type="http://schemas.openxmlformats.org/officeDocument/2006/relationships/image" Target="../media/image110.emf"/><Relationship Id="rId7" Type="http://schemas.openxmlformats.org/officeDocument/2006/relationships/image" Target="../media/image96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image" Target="../media/image85.png"/><Relationship Id="rId5" Type="http://schemas.openxmlformats.org/officeDocument/2006/relationships/image" Target="../media/image90.png"/><Relationship Id="rId10" Type="http://schemas.openxmlformats.org/officeDocument/2006/relationships/image" Target="../media/image84.emf"/><Relationship Id="rId4" Type="http://schemas.openxmlformats.org/officeDocument/2006/relationships/image" Target="../media/image98.png"/><Relationship Id="rId9" Type="http://schemas.openxmlformats.org/officeDocument/2006/relationships/image" Target="../media/image82.emf"/><Relationship Id="rId14" Type="http://schemas.openxmlformats.org/officeDocument/2006/relationships/image" Target="../media/image94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2.emf"/><Relationship Id="rId7" Type="http://schemas.openxmlformats.org/officeDocument/2006/relationships/image" Target="../media/image8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85.png"/><Relationship Id="rId4" Type="http://schemas.openxmlformats.org/officeDocument/2006/relationships/image" Target="../media/image84.emf"/><Relationship Id="rId9" Type="http://schemas.openxmlformats.org/officeDocument/2006/relationships/image" Target="../media/image11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2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4.e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1.mp4"/><Relationship Id="rId5" Type="http://schemas.openxmlformats.org/officeDocument/2006/relationships/image" Target="../media/image148.png"/><Relationship Id="rId4" Type="http://schemas.microsoft.com/office/2007/relationships/media" Target="../media/media1.mp4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2.mp4"/><Relationship Id="rId4" Type="http://schemas.openxmlformats.org/officeDocument/2006/relationships/image" Target="../media/image150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3.mp4"/><Relationship Id="rId4" Type="http://schemas.openxmlformats.org/officeDocument/2006/relationships/image" Target="../media/image152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4.mp4"/><Relationship Id="rId4" Type="http://schemas.openxmlformats.org/officeDocument/2006/relationships/image" Target="../media/image15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13.xml"/><Relationship Id="rId1" Type="http://schemas.openxmlformats.org/officeDocument/2006/relationships/video" Target="../media/media5.mp4"/><Relationship Id="rId4" Type="http://schemas.openxmlformats.org/officeDocument/2006/relationships/image" Target="../media/image15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02817" y="2347913"/>
            <a:ext cx="8137003" cy="1169987"/>
          </a:xfrm>
          <a:noFill/>
        </p:spPr>
        <p:txBody>
          <a:bodyPr/>
          <a:lstStyle/>
          <a:p>
            <a:r>
              <a:rPr lang="en-US" altLang="de-DE" sz="3200" smtClean="0"/>
              <a:t>Blockchain-based</a:t>
            </a:r>
            <a:r>
              <a:rPr lang="en-US" altLang="de-DE" sz="3200" smtClean="0"/>
              <a:t> </a:t>
            </a:r>
            <a:r>
              <a:rPr lang="en-US" altLang="de-DE" sz="3200" smtClean="0"/>
              <a:t/>
            </a:r>
            <a:br>
              <a:rPr lang="en-US" altLang="de-DE" sz="3200" smtClean="0"/>
            </a:br>
            <a:r>
              <a:rPr lang="en-US" altLang="de-DE" sz="3200" smtClean="0"/>
              <a:t>Remote </a:t>
            </a:r>
            <a:r>
              <a:rPr lang="en-US" altLang="de-DE" sz="3200" smtClean="0"/>
              <a:t>Electronic </a:t>
            </a:r>
            <a:r>
              <a:rPr lang="en-US" altLang="de-DE" sz="3200" smtClean="0"/>
              <a:t>Voting</a:t>
            </a:r>
            <a:endParaRPr lang="en-US" altLang="en-US" sz="320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  <a:noFill/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4" name="Picture 8" descr="uzh_logo_d_pos_gro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563" y="4437063"/>
            <a:ext cx="3292475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CSG_logo_fi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5913" y="4643438"/>
            <a:ext cx="1265237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 Voting (EV)</a:t>
            </a:r>
          </a:p>
          <a:p>
            <a:pPr lvl="1"/>
            <a:r>
              <a:rPr lang="en-US" dirty="0"/>
              <a:t>Definitions and Notions with a Global Overview on EV</a:t>
            </a:r>
          </a:p>
          <a:p>
            <a:pPr lvl="1"/>
            <a:r>
              <a:rPr lang="en-US" dirty="0"/>
              <a:t>History of Switzerland and REV</a:t>
            </a:r>
          </a:p>
          <a:p>
            <a:pPr lvl="1"/>
            <a:r>
              <a:rPr lang="en-US" dirty="0"/>
              <a:t>Focus on Remote Postal Voting (RPV) in Switzerland</a:t>
            </a:r>
          </a:p>
          <a:p>
            <a:r>
              <a:rPr lang="en-US" dirty="0"/>
              <a:t>Remote Electronic Voting (REV)</a:t>
            </a:r>
          </a:p>
          <a:p>
            <a:pPr lvl="1"/>
            <a:r>
              <a:rPr lang="en-US" dirty="0"/>
              <a:t>REV Requirements and Properties</a:t>
            </a:r>
          </a:p>
          <a:p>
            <a:pPr lvl="1"/>
            <a:r>
              <a:rPr lang="en-US" dirty="0" smtClean="0"/>
              <a:t>Security Building Blocks</a:t>
            </a:r>
          </a:p>
          <a:p>
            <a:pPr lvl="2"/>
            <a:r>
              <a:rPr lang="en-US" dirty="0" err="1" smtClean="0"/>
              <a:t>Homomorphic</a:t>
            </a:r>
            <a:r>
              <a:rPr lang="en-US" dirty="0" smtClean="0"/>
              <a:t> </a:t>
            </a:r>
            <a:r>
              <a:rPr lang="en-US" dirty="0"/>
              <a:t>Encryption, ZKP, </a:t>
            </a:r>
            <a:r>
              <a:rPr lang="en-US" dirty="0" smtClean="0"/>
              <a:t>PBB</a:t>
            </a:r>
            <a:endParaRPr lang="en-US" dirty="0"/>
          </a:p>
          <a:p>
            <a:r>
              <a:rPr lang="en-US" dirty="0"/>
              <a:t>BC-based REV</a:t>
            </a:r>
          </a:p>
          <a:p>
            <a:pPr lvl="1"/>
            <a:r>
              <a:rPr lang="en-US" dirty="0" err="1"/>
              <a:t>Provotum</a:t>
            </a:r>
            <a:r>
              <a:rPr lang="en-US" dirty="0"/>
              <a:t> Voting Protocol and Evaluation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smtClean="0"/>
              <a:t>Electronic </a:t>
            </a:r>
            <a:r>
              <a:rPr lang="en-US" altLang="de-DE" smtClean="0"/>
              <a:t>Voting</a:t>
            </a:r>
            <a:endParaRPr lang="en-US" alt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B9EDBD0-48CA-1845-8311-B1E78AD4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r>
              <a:rPr lang="en-US" dirty="0" smtClean="0"/>
              <a:t>Main difficulties in practice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No one is trusted</a:t>
            </a:r>
          </a:p>
          <a:p>
            <a:pPr lvl="2"/>
            <a:r>
              <a:rPr lang="en-US" dirty="0" smtClean="0"/>
              <a:t>Anyone is a potential adversary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The need for evidence</a:t>
            </a:r>
          </a:p>
          <a:p>
            <a:pPr lvl="2"/>
            <a:r>
              <a:rPr lang="en-US" dirty="0" smtClean="0"/>
              <a:t>Any observer should be able to verify the election data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The secret ballot</a:t>
            </a:r>
          </a:p>
          <a:p>
            <a:pPr lvl="2"/>
            <a:r>
              <a:rPr lang="en-US" dirty="0" smtClean="0"/>
              <a:t>Voters should not be able to prove how they voted to anyone, even if they wish to do so</a:t>
            </a:r>
          </a:p>
          <a:p>
            <a:pPr lvl="2"/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78CF6BB-2F4C-9F47-85D9-8578034F2D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40" t="41119" r="18115" b="35625"/>
          <a:stretch/>
        </p:blipFill>
        <p:spPr>
          <a:xfrm>
            <a:off x="1631361" y="1387583"/>
            <a:ext cx="6427814" cy="11031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BB3A26B-7DB4-ED45-A8A6-AFEF83B74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Aren‘t</a:t>
            </a:r>
            <a:r>
              <a:rPr lang="en-US" smtClean="0"/>
              <a:t> elections just </a:t>
            </a:r>
            <a:r>
              <a:rPr lang="en-US" smtClean="0"/>
              <a:t>counting?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35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1255F8F-1F77-544A-A502-8AB57C75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Secret Ballot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BDDC363-6969-B041-8E2E-09091CB21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 19th century, the “Australian ballot” was introduced as a means of deterring coercion</a:t>
            </a:r>
          </a:p>
          <a:p>
            <a:r>
              <a:rPr lang="en-US" dirty="0" smtClean="0"/>
              <a:t>Today, society takes for granted this process of voting privately within a public environment, where observers can enforce privacy, but great innovation in its time</a:t>
            </a:r>
          </a:p>
          <a:p>
            <a:r>
              <a:rPr lang="en-US" dirty="0" smtClean="0"/>
              <a:t>In the early 1980s, cryptographers began to propose new election designs with new properties and integrity guarantees </a:t>
            </a:r>
            <a:endParaRPr lang="en-US" dirty="0"/>
          </a:p>
        </p:txBody>
      </p:sp>
      <p:pic>
        <p:nvPicPr>
          <p:cNvPr id="1026" name="Picture 2" descr="A newspaper sketch of the general elections of 1880">
            <a:extLst>
              <a:ext uri="{FF2B5EF4-FFF2-40B4-BE49-F238E27FC236}">
                <a16:creationId xmlns:a16="http://schemas.microsoft.com/office/drawing/2014/main" xmlns="" id="{BCD61DE9-1B6F-CA45-AD5A-2FAA6D6D2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4742" y="4566898"/>
            <a:ext cx="3260271" cy="183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267F0E07-FF50-194A-B2C0-90D2CCE5542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9428" y="4641082"/>
            <a:ext cx="2605314" cy="168553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9517E7BA-3277-7B4E-A0D4-FC9DEFA1AB64}"/>
              </a:ext>
            </a:extLst>
          </p:cNvPr>
          <p:cNvSpPr/>
          <p:nvPr/>
        </p:nvSpPr>
        <p:spPr>
          <a:xfrm>
            <a:off x="5072460" y="6515814"/>
            <a:ext cx="3766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smtClean="0"/>
              <a:t>Source: </a:t>
            </a:r>
            <a:r>
              <a:rPr lang="en-US" sz="1000" smtClean="0"/>
              <a:t>https</a:t>
            </a:r>
            <a:r>
              <a:rPr lang="en-US" sz="1000" smtClean="0"/>
              <a:t>://www.bbc.com/news/uk-england-leeds-31630588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xmlns="" val="2531642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374650" y="1147128"/>
            <a:ext cx="9035568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Remote Electronic Voting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(REV) or Internet Voting </a:t>
            </a:r>
          </a:p>
          <a:p>
            <a:pPr lvl="1"/>
            <a:r>
              <a:rPr lang="en-US" dirty="0"/>
              <a:t>Vote cast in a </a:t>
            </a:r>
            <a:r>
              <a:rPr lang="en-US" b="1" dirty="0"/>
              <a:t>remote,</a:t>
            </a:r>
            <a:r>
              <a:rPr lang="en-US" dirty="0"/>
              <a:t> </a:t>
            </a:r>
            <a:r>
              <a:rPr lang="en-US" b="1" dirty="0"/>
              <a:t>uncontrolled</a:t>
            </a:r>
            <a:r>
              <a:rPr lang="en-US" dirty="0"/>
              <a:t> environment and </a:t>
            </a:r>
            <a:r>
              <a:rPr lang="en-US" b="1" i="1" dirty="0"/>
              <a:t>not </a:t>
            </a:r>
            <a:r>
              <a:rPr lang="en-US" dirty="0"/>
              <a:t>in a voting booth.</a:t>
            </a:r>
            <a:endParaRPr lang="de-CH" dirty="0"/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lvl="1"/>
            <a:endParaRPr lang="de-CH" b="1" dirty="0"/>
          </a:p>
          <a:p>
            <a:pPr marL="800100" lvl="1" indent="-342900">
              <a:spcBef>
                <a:spcPts val="150"/>
              </a:spcBef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00020" lvl="1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399970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08A9896F-6916-BB4F-B9D8-B45C40D0E3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386319" y="2627677"/>
            <a:ext cx="7133361" cy="3820236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Terminology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1A909D58-344B-486A-8460-92C7BF8B327D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xmlns="" val="307671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5E29E81-CDFF-704B-B37F-F92EA8B8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E-</a:t>
            </a:r>
            <a:r>
              <a:rPr lang="en-US" smtClean="0"/>
              <a:t>Voting World </a:t>
            </a:r>
            <a:r>
              <a:rPr lang="en-US" smtClean="0"/>
              <a:t>Map</a:t>
            </a:r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48EE0E64-C3E4-7247-8C1B-C44E57D5F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4488" y="1176236"/>
            <a:ext cx="7557025" cy="56677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5E048A7-8827-094E-9A30-7B28003D7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950" y="5364429"/>
            <a:ext cx="7672100" cy="123743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88E833EF-D45B-F849-865A-A92C3749B2D5}"/>
              </a:ext>
            </a:extLst>
          </p:cNvPr>
          <p:cNvSpPr/>
          <p:nvPr/>
        </p:nvSpPr>
        <p:spPr>
          <a:xfrm>
            <a:off x="4953000" y="6560500"/>
            <a:ext cx="43869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smtClean="0"/>
              <a:t>Source</a:t>
            </a:r>
            <a:r>
              <a:rPr lang="en-US" sz="1000" smtClean="0"/>
              <a:t>: </a:t>
            </a:r>
            <a:r>
              <a:rPr lang="en-US" sz="1000" i="1" smtClean="0"/>
              <a:t>e-voting.cc</a:t>
            </a:r>
            <a:endParaRPr lang="en-US" sz="10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42D7CCB1-7A99-894A-BA52-0A010C4D63A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2071" y="863511"/>
            <a:ext cx="2562013" cy="1237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xmlns="" id="{D241922E-0D7D-C147-8E22-90158D78D614}"/>
              </a:ext>
            </a:extLst>
          </p:cNvPr>
          <p:cNvCxnSpPr>
            <a:endCxn id="3" idx="1"/>
          </p:cNvCxnSpPr>
          <p:nvPr/>
        </p:nvCxnSpPr>
        <p:spPr bwMode="auto">
          <a:xfrm flipV="1">
            <a:off x="4757239" y="1482229"/>
            <a:ext cx="674832" cy="35580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CE978E2-EE18-5B40-A50F-C20E1E781DB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4015631"/>
            <a:ext cx="2906686" cy="123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xmlns="" id="{63ECC298-447F-8944-B72E-DC004A9E6313}"/>
              </a:ext>
            </a:extLst>
          </p:cNvPr>
          <p:cNvCxnSpPr>
            <a:cxnSpLocks/>
            <a:endCxn id="9" idx="0"/>
          </p:cNvCxnSpPr>
          <p:nvPr/>
        </p:nvCxnSpPr>
        <p:spPr bwMode="auto">
          <a:xfrm flipH="1">
            <a:off x="1827993" y="3851564"/>
            <a:ext cx="1193518" cy="16406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8FC858A8-E54E-7947-BAC0-E446901DCEA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3084248"/>
            <a:ext cx="1318745" cy="8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97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20040D0-10B4-9344-81C6-E91FCC76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Estonia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516B130-DDD8-8D43-9B10-CB43F2878E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7538" y="1489557"/>
            <a:ext cx="2270924" cy="170796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F6526FA7-E5BA-3F42-AA83-8B5FB118674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7343" y="1690442"/>
            <a:ext cx="2427986" cy="130619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68A7D4C8-8222-2E43-AB2B-F89115D8F44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0671" y="1548837"/>
            <a:ext cx="1993900" cy="14478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98153C0A-7C8D-EA4D-8174-D1BBBB0B23D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3598458"/>
            <a:ext cx="3072917" cy="253347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1E878E09-69E1-7F44-BFCD-0362BF97BBE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27858" y="3667178"/>
            <a:ext cx="2935254" cy="239603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D43B4BD8-B035-C74C-B5E7-3603F5C4D2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85000"/>
          </a:blip>
          <a:stretch>
            <a:fillRect/>
          </a:stretch>
        </p:blipFill>
        <p:spPr>
          <a:xfrm>
            <a:off x="6463112" y="3660479"/>
            <a:ext cx="3004396" cy="239603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F4EB2DA5-4F09-9346-9D7A-13F94BBE7F9C}"/>
              </a:ext>
            </a:extLst>
          </p:cNvPr>
          <p:cNvSpPr/>
          <p:nvPr/>
        </p:nvSpPr>
        <p:spPr>
          <a:xfrm>
            <a:off x="4953000" y="6450051"/>
            <a:ext cx="4386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000" dirty="0"/>
              <a:t>Source: Security Analysis </a:t>
            </a:r>
            <a:r>
              <a:rPr lang="de-CH" sz="1000" dirty="0" err="1"/>
              <a:t>of</a:t>
            </a:r>
            <a:r>
              <a:rPr lang="de-CH" sz="1000" dirty="0"/>
              <a:t> </a:t>
            </a:r>
            <a:r>
              <a:rPr lang="de-CH" sz="1000" dirty="0" err="1"/>
              <a:t>the</a:t>
            </a:r>
            <a:r>
              <a:rPr lang="de-CH" sz="1000" dirty="0"/>
              <a:t> </a:t>
            </a:r>
            <a:r>
              <a:rPr lang="de-CH" sz="1000" dirty="0" err="1"/>
              <a:t>Estonian</a:t>
            </a:r>
            <a:r>
              <a:rPr lang="de-CH" sz="1000" dirty="0"/>
              <a:t> Internet </a:t>
            </a:r>
            <a:r>
              <a:rPr lang="de-CH" sz="1000" dirty="0" err="1"/>
              <a:t>Voting</a:t>
            </a:r>
            <a:r>
              <a:rPr lang="de-CH" sz="1000" dirty="0"/>
              <a:t> System, Drew </a:t>
            </a:r>
            <a:r>
              <a:rPr lang="de-CH" sz="1000" dirty="0" err="1"/>
              <a:t>Springall</a:t>
            </a:r>
            <a:r>
              <a:rPr lang="de-CH" sz="1000" dirty="0"/>
              <a:t> et al., November 2014</a:t>
            </a:r>
          </a:p>
          <a:p>
            <a:pPr algn="ctr"/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xmlns="" val="370589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DF8F5A8-FEAC-5C43-BE11-69537824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Brief History of Swiss Voting </a:t>
            </a:r>
            <a:r>
              <a:rPr lang="en-US" smtClean="0"/>
              <a:t>Channels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0B642A-80DD-8F48-968F-99B00653B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tradition of direct democracy (</a:t>
            </a:r>
            <a:r>
              <a:rPr lang="en-US" dirty="0" err="1" smtClean="0"/>
              <a:t>Landsgemeinde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Introduction of “Remote Postal Voting” in the 1970’s which was generalized in the 1990’s</a:t>
            </a:r>
          </a:p>
          <a:p>
            <a:pPr lvl="1"/>
            <a:r>
              <a:rPr lang="en-US" dirty="0" smtClean="0"/>
              <a:t>1998: the Federal Council proposes to study Internet Voting (I-Voting) and by the year 2000, official start of the Vote “</a:t>
            </a:r>
            <a:r>
              <a:rPr lang="en-US" dirty="0" err="1" smtClean="0"/>
              <a:t>électronique</a:t>
            </a:r>
            <a:r>
              <a:rPr lang="en-US" dirty="0" smtClean="0"/>
              <a:t>” project with three pilot cantons (GE, NE, ZH)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A998CED5-71DC-6D4C-9CE5-353068BE3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3305" y="4096314"/>
            <a:ext cx="3764739" cy="189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673EED10-BC21-F84B-B7F4-2D032AD23FCC}"/>
              </a:ext>
            </a:extLst>
          </p:cNvPr>
          <p:cNvSpPr/>
          <p:nvPr/>
        </p:nvSpPr>
        <p:spPr>
          <a:xfrm>
            <a:off x="2582084" y="6057647"/>
            <a:ext cx="58139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smtClean="0"/>
              <a:t>Image</a:t>
            </a:r>
            <a:r>
              <a:rPr lang="en-US" sz="1000" smtClean="0"/>
              <a:t>: </a:t>
            </a:r>
            <a:r>
              <a:rPr lang="en-US" sz="1000" i="1" smtClean="0"/>
              <a:t>Samuel Trümpy </a:t>
            </a:r>
            <a:r>
              <a:rPr lang="en-US" sz="1000" i="1" smtClean="0"/>
              <a:t>Photography</a:t>
            </a:r>
            <a:r>
              <a:rPr lang="en-US" sz="1000" i="1" smtClean="0"/>
              <a:t>, </a:t>
            </a:r>
            <a:r>
              <a:rPr lang="en-US" sz="1000" i="1" smtClean="0"/>
              <a:t>https://</a:t>
            </a:r>
            <a:r>
              <a:rPr lang="en-US" sz="1000" i="1" smtClean="0"/>
              <a:t>www.gl.ch/landsgemeinde.html/216 </a:t>
            </a:r>
            <a:endParaRPr lang="en-US" sz="100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7461D667-C0E8-FA4F-B053-64F4B1850081}"/>
              </a:ext>
            </a:extLst>
          </p:cNvPr>
          <p:cNvSpPr/>
          <p:nvPr/>
        </p:nvSpPr>
        <p:spPr>
          <a:xfrm>
            <a:off x="4979194" y="6523509"/>
            <a:ext cx="4953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smtClean="0"/>
              <a:t>Source: </a:t>
            </a:r>
            <a:r>
              <a:rPr lang="en-US" sz="900" smtClean="0"/>
              <a:t>https</a:t>
            </a:r>
            <a:r>
              <a:rPr lang="en-US" sz="900" smtClean="0"/>
              <a:t>://www.bk.admin.ch/bk/en/home/politische-rechte/e-voting/chronik.html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xmlns="" val="2087899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6DB76B62-D140-8A43-A3BA-4E0E0B5C51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8431" y="1241544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</a:t>
            </a:r>
            <a:r>
              <a:rPr lang="en-US" dirty="0" smtClean="0"/>
              <a:t>T</a:t>
            </a:r>
            <a:r>
              <a:rPr lang="en-US" dirty="0" smtClean="0"/>
              <a:t>rials, Initial </a:t>
            </a:r>
            <a:r>
              <a:rPr lang="en-US" dirty="0" smtClean="0"/>
              <a:t>P</a:t>
            </a:r>
            <a:r>
              <a:rPr lang="en-US" dirty="0" smtClean="0"/>
              <a:t>ilot </a:t>
            </a:r>
            <a:r>
              <a:rPr lang="en-US" dirty="0" smtClean="0"/>
              <a:t>P</a:t>
            </a:r>
            <a:r>
              <a:rPr lang="en-US" dirty="0" smtClean="0"/>
              <a:t>hase</a:t>
            </a:r>
            <a:endParaRPr lang="en-US" dirty="0"/>
          </a:p>
        </p:txBody>
      </p:sp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008B9945-99F5-2E43-8CA1-D1DFE6695535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2005</a:t>
            </a:r>
            <a:r>
              <a:rPr lang="en-US" sz="1000" b="1" i="1" smtClean="0"/>
              <a:t> Neuchâtel </a:t>
            </a:r>
            <a:r>
              <a:rPr lang="en-US" sz="1000" b="1" i="1" smtClean="0"/>
              <a:t>System</a:t>
            </a:r>
            <a:r>
              <a:rPr lang="en-US" sz="1000" b="1" i="1" smtClean="0"/>
              <a:t/>
            </a:r>
            <a:br>
              <a:rPr lang="en-US" sz="1000" b="1" i="1" smtClean="0"/>
            </a:br>
            <a:r>
              <a:rPr lang="en-US" sz="1000" smtClean="0"/>
              <a:t>first trials for federal </a:t>
            </a:r>
            <a:r>
              <a:rPr lang="en-US" sz="1000" smtClean="0"/>
              <a:t>votes</a:t>
            </a:r>
            <a:endParaRPr lang="en-US" sz="1000" b="1" i="1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6D5B0C3-4F30-3C46-BDC1-BAE9B55A8C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F30C1142-CD84-3248-B015-B01161C47A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7D61622B-A805-3048-9805-0E5A299907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xmlns="" id="{6691D961-D98A-8C41-8C56-D96F8C18BBB0}"/>
              </a:ext>
            </a:extLst>
          </p:cNvPr>
          <p:cNvSpPr/>
          <p:nvPr/>
        </p:nvSpPr>
        <p:spPr>
          <a:xfrm>
            <a:off x="859611" y="2041846"/>
            <a:ext cx="2121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2004</a:t>
            </a:r>
            <a:r>
              <a:rPr lang="en-US" sz="1000" b="1" i="1" smtClean="0"/>
              <a:t> Geneva </a:t>
            </a:r>
            <a:r>
              <a:rPr lang="en-US" sz="1000" b="1" i="1" smtClean="0"/>
              <a:t>System</a:t>
            </a:r>
            <a:r>
              <a:rPr lang="en-US" sz="1000" b="1" i="1" smtClean="0"/>
              <a:t/>
            </a:r>
            <a:br>
              <a:rPr lang="en-US" sz="1000" b="1" i="1" smtClean="0"/>
            </a:br>
            <a:r>
              <a:rPr lang="en-US" sz="1000" smtClean="0"/>
              <a:t>first trials for federal </a:t>
            </a:r>
            <a:r>
              <a:rPr lang="en-US" sz="1000" smtClean="0"/>
              <a:t>votes</a:t>
            </a:r>
            <a:endParaRPr lang="en-US" sz="1000" b="1" i="1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09E0C8BD-2067-DD4E-B316-15CA81EA653B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2004</a:t>
            </a:r>
            <a:r>
              <a:rPr lang="en-US" sz="1000" b="1" i="1" smtClean="0"/>
              <a:t> Zurich </a:t>
            </a:r>
            <a:r>
              <a:rPr lang="en-US" sz="1000" b="1" i="1" smtClean="0"/>
              <a:t>System</a:t>
            </a:r>
            <a:r>
              <a:rPr lang="en-US" sz="1000" b="1" i="1" smtClean="0"/>
              <a:t/>
            </a:r>
            <a:br>
              <a:rPr lang="en-US" sz="1000" b="1" i="1" smtClean="0"/>
            </a:br>
            <a:r>
              <a:rPr lang="en-US" sz="1000" smtClean="0"/>
              <a:t>first trials for federal </a:t>
            </a:r>
            <a:r>
              <a:rPr lang="en-US" sz="1000" smtClean="0"/>
              <a:t>votes</a:t>
            </a:r>
            <a:endParaRPr lang="en-US" sz="1000" b="1" i="1"/>
          </a:p>
        </p:txBody>
      </p:sp>
    </p:spTree>
    <p:extLst>
      <p:ext uri="{BB962C8B-B14F-4D97-AF65-F5344CB8AC3E}">
        <p14:creationId xmlns:p14="http://schemas.microsoft.com/office/powerpoint/2010/main" xmlns="" val="341066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9AE8BD8-15A7-0F42-833E-41DF6FA8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of Trials 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D238E96-D371-4446-873E-ADB3553D3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2006, the Federal Government </a:t>
            </a:r>
            <a:r>
              <a:rPr lang="en-US" dirty="0" smtClean="0">
                <a:solidFill>
                  <a:srgbClr val="3333CC"/>
                </a:solidFill>
              </a:rPr>
              <a:t>opened the door for all cantons to use </a:t>
            </a:r>
            <a:r>
              <a:rPr lang="en-US" i="1" dirty="0" smtClean="0">
                <a:solidFill>
                  <a:srgbClr val="3333CC"/>
                </a:solidFill>
              </a:rPr>
              <a:t>limited </a:t>
            </a:r>
            <a:r>
              <a:rPr lang="en-US" dirty="0" smtClean="0">
                <a:solidFill>
                  <a:srgbClr val="3333CC"/>
                </a:solidFill>
              </a:rPr>
              <a:t>internet voting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20% of the cantonal electorate (later extended to 30%); </a:t>
            </a:r>
          </a:p>
          <a:p>
            <a:pPr lvl="1"/>
            <a:r>
              <a:rPr lang="en-US" dirty="0" smtClean="0"/>
              <a:t>10% of the federal electorate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Geneva and Zurich (Vote Consortium) started offering their system to other cantons </a:t>
            </a:r>
          </a:p>
          <a:p>
            <a:pPr lvl="1"/>
            <a:r>
              <a:rPr lang="en-US" dirty="0" smtClean="0"/>
              <a:t>Some drawbacks were also experienced:</a:t>
            </a:r>
          </a:p>
          <a:p>
            <a:pPr lvl="2"/>
            <a:r>
              <a:rPr lang="en-US" dirty="0" smtClean="0">
                <a:solidFill>
                  <a:srgbClr val="3333CC"/>
                </a:solidFill>
              </a:rPr>
              <a:t>Regulatory</a:t>
            </a:r>
            <a:r>
              <a:rPr lang="en-US" b="1" dirty="0" smtClean="0"/>
              <a:t> </a:t>
            </a:r>
            <a:r>
              <a:rPr lang="en-US" dirty="0" smtClean="0"/>
              <a:t>issues in Geneva (2005 – 2007) </a:t>
            </a:r>
          </a:p>
          <a:p>
            <a:pPr lvl="2"/>
            <a:r>
              <a:rPr lang="en-US" dirty="0" smtClean="0">
                <a:solidFill>
                  <a:srgbClr val="3333CC"/>
                </a:solidFill>
              </a:rPr>
              <a:t>Technical</a:t>
            </a:r>
            <a:r>
              <a:rPr lang="en-US" dirty="0" smtClean="0"/>
              <a:t> issues in Zurich (2011 – now)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321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pic>
        <p:nvPicPr>
          <p:cNvPr id="13" name="Grafik 1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xmlns="" id="{94AD4E4F-174D-EA40-80E1-97FC7FBF0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1053" y="1241542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 of Swiss-wide Pilots</a:t>
            </a:r>
            <a:endParaRPr lang="en-US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69F22555-C043-C94B-9548-604F8016A2E7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2005</a:t>
            </a:r>
            <a:r>
              <a:rPr lang="en-US" sz="1000" b="1" i="1" smtClean="0"/>
              <a:t> Neuchâtel </a:t>
            </a:r>
            <a:r>
              <a:rPr lang="en-US" sz="1000" b="1" i="1" smtClean="0"/>
              <a:t>System</a:t>
            </a:r>
            <a:r>
              <a:rPr lang="en-US" sz="1000" b="1" i="1" smtClean="0"/>
              <a:t/>
            </a:r>
            <a:br>
              <a:rPr lang="en-US" sz="1000" b="1" i="1" smtClean="0"/>
            </a:br>
            <a:r>
              <a:rPr lang="en-US" sz="1000" smtClean="0"/>
              <a:t>first trials for federal </a:t>
            </a:r>
            <a:r>
              <a:rPr lang="en-US" sz="1000" smtClean="0"/>
              <a:t>votes</a:t>
            </a:r>
            <a:endParaRPr lang="en-US" sz="1000" b="1" i="1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E5073E1A-9D33-6546-AAC9-AF4484D97F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AEB6725C-2618-C04D-A08A-9F1B66753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FA898194-2518-E242-A55D-1F61F3900F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8AA48349-865A-D04C-92C4-E784B6629DDE}"/>
              </a:ext>
            </a:extLst>
          </p:cNvPr>
          <p:cNvSpPr/>
          <p:nvPr/>
        </p:nvSpPr>
        <p:spPr>
          <a:xfrm>
            <a:off x="859611" y="2041846"/>
            <a:ext cx="2121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2009-2011</a:t>
            </a:r>
            <a:r>
              <a:rPr lang="en-US" sz="1000" b="1" i="1" smtClean="0"/>
              <a:t> Geneva </a:t>
            </a:r>
            <a:r>
              <a:rPr lang="en-US" sz="1000" b="1" i="1" smtClean="0"/>
              <a:t>System</a:t>
            </a:r>
            <a:r>
              <a:rPr lang="en-US" sz="1000" b="1" i="1" smtClean="0"/>
              <a:t/>
            </a:r>
            <a:br>
              <a:rPr lang="en-US" sz="1000" b="1" i="1" smtClean="0"/>
            </a:br>
            <a:r>
              <a:rPr lang="en-US" sz="1000" smtClean="0"/>
              <a:t>Agreements between Geneva and the cantons of </a:t>
            </a:r>
            <a:r>
              <a:rPr lang="en-US" sz="1000" smtClean="0"/>
              <a:t>Basel-Stadt</a:t>
            </a:r>
            <a:r>
              <a:rPr lang="en-US" sz="1000" smtClean="0"/>
              <a:t>, Lucerne and Berne for Swiss living </a:t>
            </a:r>
            <a:r>
              <a:rPr lang="en-US" sz="1000" smtClean="0"/>
              <a:t>abroad</a:t>
            </a:r>
            <a:endParaRPr lang="en-US" sz="1000" smtClean="0"/>
          </a:p>
          <a:p>
            <a:endParaRPr lang="en-US" sz="1000" b="1" i="1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7208CCC6-4739-8441-B2E1-ADB54A653223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smtClean="0"/>
              <a:t>2009 Foundation </a:t>
            </a:r>
            <a:r>
              <a:rPr lang="en-US" sz="1000" b="1" i="1" smtClean="0"/>
              <a:t>Consortium Voté </a:t>
            </a:r>
            <a:r>
              <a:rPr lang="en-US" sz="1000" b="1" i="1" smtClean="0"/>
              <a:t>Electronique</a:t>
            </a:r>
            <a:endParaRPr lang="en-US" sz="1000" b="1" i="1"/>
          </a:p>
        </p:txBody>
      </p:sp>
    </p:spTree>
    <p:extLst>
      <p:ext uri="{BB962C8B-B14F-4D97-AF65-F5344CB8AC3E}">
        <p14:creationId xmlns:p14="http://schemas.microsoft.com/office/powerpoint/2010/main" xmlns="" val="16875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3A42B99-028C-974C-8657-E7D22C78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Situation as of </a:t>
            </a:r>
            <a:r>
              <a:rPr lang="en-US" smtClean="0"/>
              <a:t>2011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76F58CE-2EEF-7343-B5CD-086C1F6F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Geneva System</a:t>
            </a:r>
          </a:p>
          <a:p>
            <a:pPr lvl="1"/>
            <a:r>
              <a:rPr lang="en-US" dirty="0" smtClean="0"/>
              <a:t>Canton owns the SW and operates the system</a:t>
            </a:r>
          </a:p>
          <a:p>
            <a:pPr lvl="1"/>
            <a:r>
              <a:rPr lang="en-US" dirty="0" smtClean="0"/>
              <a:t>Developed by Geneva IT Department</a:t>
            </a:r>
          </a:p>
          <a:p>
            <a:pPr lvl="1"/>
            <a:r>
              <a:rPr lang="en-US" dirty="0" smtClean="0"/>
              <a:t>Voting Protocol by Bern University of Applied Sciences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Zürich / Vote </a:t>
            </a:r>
            <a:r>
              <a:rPr lang="en-US" dirty="0" err="1" smtClean="0">
                <a:solidFill>
                  <a:srgbClr val="3333CC"/>
                </a:solidFill>
              </a:rPr>
              <a:t>Électronique</a:t>
            </a:r>
            <a:r>
              <a:rPr lang="en-US" dirty="0" smtClean="0">
                <a:solidFill>
                  <a:srgbClr val="3333CC"/>
                </a:solidFill>
              </a:rPr>
              <a:t> Consortium System</a:t>
            </a:r>
          </a:p>
          <a:p>
            <a:pPr lvl="1"/>
            <a:r>
              <a:rPr lang="en-US" dirty="0" smtClean="0"/>
              <a:t>Canton owns the SW, external company (Unisys) operates it.</a:t>
            </a:r>
          </a:p>
          <a:p>
            <a:pPr lvl="1"/>
            <a:r>
              <a:rPr lang="en-US" dirty="0" smtClean="0"/>
              <a:t>Developed by Unisys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Neuchâtel System</a:t>
            </a:r>
          </a:p>
          <a:p>
            <a:pPr lvl="1"/>
            <a:r>
              <a:rPr lang="en-US" dirty="0" smtClean="0"/>
              <a:t>Canton owns the SW and operates the system</a:t>
            </a:r>
          </a:p>
          <a:p>
            <a:pPr lvl="1"/>
            <a:r>
              <a:rPr lang="en-US" dirty="0" smtClean="0"/>
              <a:t>Developed by </a:t>
            </a:r>
            <a:r>
              <a:rPr lang="en-US" dirty="0" err="1" smtClean="0"/>
              <a:t>Scytl</a:t>
            </a:r>
            <a:endParaRPr lang="en-US" dirty="0" smtClean="0"/>
          </a:p>
          <a:p>
            <a:pPr lvl="1"/>
            <a:r>
              <a:rPr lang="en-US" dirty="0" smtClean="0"/>
              <a:t>Embedded in „</a:t>
            </a:r>
            <a:r>
              <a:rPr lang="en-US" dirty="0" err="1" smtClean="0"/>
              <a:t>Guichet</a:t>
            </a:r>
            <a:r>
              <a:rPr lang="en-US" dirty="0" smtClean="0"/>
              <a:t> unique“, as one of many offerings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D69F0158-8516-9D45-9C8F-27CA95A08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846" y="3138397"/>
            <a:ext cx="260685" cy="26068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F142EB2-C6A9-DA40-BB37-7B37ABEC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846" y="4479356"/>
            <a:ext cx="260685" cy="2606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1C730FF1-89F5-7B4F-996E-21C209CF1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709" y="1359341"/>
            <a:ext cx="260685" cy="2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48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9A482B9-02C1-B84D-9795-1F055A61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Swiss Regulations in 2014 (</a:t>
            </a:r>
            <a:r>
              <a:rPr lang="en-US" dirty="0" err="1" smtClean="0"/>
              <a:t>VEleS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81D6BEA-9D3F-1646-9C89-8377E344C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2013 new regulations regarding REV in CH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Federal Chancellery Ordinance on Electronic Voting</a:t>
            </a:r>
            <a:r>
              <a:rPr lang="en-US" b="1" dirty="0" smtClean="0"/>
              <a:t> </a:t>
            </a:r>
            <a:r>
              <a:rPr lang="en-US" dirty="0" smtClean="0"/>
              <a:t>«161.116 - </a:t>
            </a:r>
            <a:r>
              <a:rPr lang="en-US" dirty="0" err="1" smtClean="0"/>
              <a:t>Verordnung</a:t>
            </a:r>
            <a:r>
              <a:rPr lang="en-US" dirty="0" smtClean="0"/>
              <a:t> </a:t>
            </a:r>
            <a:r>
              <a:rPr lang="en-US" dirty="0" err="1" smtClean="0"/>
              <a:t>der</a:t>
            </a:r>
            <a:r>
              <a:rPr lang="en-US" dirty="0" smtClean="0"/>
              <a:t> BK </a:t>
            </a:r>
            <a:r>
              <a:rPr lang="en-US" dirty="0" err="1" smtClean="0"/>
              <a:t>über</a:t>
            </a:r>
            <a:r>
              <a:rPr lang="en-US" dirty="0" smtClean="0"/>
              <a:t> die </a:t>
            </a:r>
            <a:r>
              <a:rPr lang="en-US" dirty="0" err="1" smtClean="0"/>
              <a:t>elektronische</a:t>
            </a:r>
            <a:r>
              <a:rPr lang="en-US" dirty="0" smtClean="0"/>
              <a:t> </a:t>
            </a:r>
            <a:r>
              <a:rPr lang="en-US" dirty="0" err="1" smtClean="0"/>
              <a:t>Stimmabgabe</a:t>
            </a:r>
            <a:r>
              <a:rPr lang="en-US" dirty="0" smtClean="0"/>
              <a:t> </a:t>
            </a:r>
            <a:r>
              <a:rPr lang="en-US" dirty="0" err="1" smtClean="0"/>
              <a:t>vom</a:t>
            </a:r>
            <a:r>
              <a:rPr lang="en-US" dirty="0" smtClean="0"/>
              <a:t> 13. </a:t>
            </a:r>
            <a:r>
              <a:rPr lang="en-US" dirty="0" err="1" smtClean="0"/>
              <a:t>Dezember</a:t>
            </a:r>
            <a:r>
              <a:rPr lang="en-US" dirty="0" smtClean="0"/>
              <a:t> 2013 (</a:t>
            </a:r>
            <a:r>
              <a:rPr lang="en-US" dirty="0" err="1" smtClean="0"/>
              <a:t>VEleS</a:t>
            </a:r>
            <a:r>
              <a:rPr lang="en-US" dirty="0" smtClean="0"/>
              <a:t>)»</a:t>
            </a:r>
          </a:p>
          <a:p>
            <a:r>
              <a:rPr lang="en-US" dirty="0" smtClean="0"/>
              <a:t>Framework for authorization of voting systems with three different levels, linked to the amount of allowed electorate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5712282-AE97-2245-ADF6-08641DA7C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8336" y="3970220"/>
            <a:ext cx="5891130" cy="233342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40926431-BD0C-7B43-ADFC-F0406200673C}"/>
              </a:ext>
            </a:extLst>
          </p:cNvPr>
          <p:cNvSpPr/>
          <p:nvPr/>
        </p:nvSpPr>
        <p:spPr>
          <a:xfrm>
            <a:off x="5119116" y="6485036"/>
            <a:ext cx="4015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smtClean="0"/>
              <a:t>Source</a:t>
            </a:r>
            <a:r>
              <a:rPr lang="en-US" sz="700" smtClean="0"/>
              <a:t>: Defining a national framework for online voting and meeting its </a:t>
            </a:r>
            <a:r>
              <a:rPr lang="en-US" sz="700" smtClean="0"/>
              <a:t>requirements</a:t>
            </a:r>
            <a:r>
              <a:rPr lang="en-US" sz="700" smtClean="0"/>
              <a:t>: the Swiss </a:t>
            </a:r>
            <a:r>
              <a:rPr lang="en-US" sz="700" smtClean="0"/>
              <a:t>experience</a:t>
            </a:r>
            <a:r>
              <a:rPr lang="en-US" sz="700" smtClean="0"/>
              <a:t>, Jordi </a:t>
            </a:r>
            <a:r>
              <a:rPr lang="en-US" sz="700" smtClean="0"/>
              <a:t>Puiggalí</a:t>
            </a:r>
            <a:r>
              <a:rPr lang="en-US" sz="700" smtClean="0"/>
              <a:t>, Adrià Rodríguez </a:t>
            </a:r>
            <a:r>
              <a:rPr lang="en-US" sz="700" smtClean="0"/>
              <a:t>Pérez</a:t>
            </a:r>
            <a:r>
              <a:rPr lang="en-US" sz="700" smtClean="0"/>
              <a:t>, E-VOTE ID </a:t>
            </a:r>
            <a:r>
              <a:rPr lang="en-US" sz="700" smtClean="0"/>
              <a:t>2018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xmlns="" val="2869755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90CCD62-041A-C847-9697-7BAC0216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Publication</a:t>
            </a:r>
            <a:r>
              <a:rPr lang="en-US" smtClean="0"/>
              <a:t> of Source Code </a:t>
            </a:r>
            <a:r>
              <a:rPr lang="en-US" smtClean="0"/>
              <a:t>2019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4DCB4EE-9714-214C-8390-64421B7D6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 of the source code in February 2019, researchers have uncovered significant security flaws in the new, fully verifiable, system provided by Swiss Post (</a:t>
            </a:r>
            <a:r>
              <a:rPr lang="en-US" dirty="0" err="1" smtClean="0"/>
              <a:t>sVote</a:t>
            </a:r>
            <a:r>
              <a:rPr lang="en-US" dirty="0" smtClean="0"/>
              <a:t>, developed by </a:t>
            </a:r>
            <a:r>
              <a:rPr lang="en-US" dirty="0" err="1" smtClean="0"/>
              <a:t>Scytl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One of the security issues relates to individual verifiability and thus to the system already used. As a result, the system was not available for the vote on 19 May 2019.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C43E7F44-76D0-5D4A-A686-F0E47E24A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47459"/>
          <a:stretch/>
        </p:blipFill>
        <p:spPr>
          <a:xfrm>
            <a:off x="797782" y="4477791"/>
            <a:ext cx="2697571" cy="192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88AAD8B0-D791-864F-A902-D11A3E443B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32575"/>
          <a:stretch/>
        </p:blipFill>
        <p:spPr>
          <a:xfrm>
            <a:off x="3627389" y="3961778"/>
            <a:ext cx="2619831" cy="2439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66E80D5C-88A3-C043-BBDD-F4FD818C51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50000"/>
          <a:stretch/>
        </p:blipFill>
        <p:spPr>
          <a:xfrm>
            <a:off x="6379256" y="4592092"/>
            <a:ext cx="2710738" cy="1808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60546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947D44A-01D7-3C4A-9710-8F922EB9B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sVote</a:t>
            </a:r>
            <a:r>
              <a:rPr lang="en-US" smtClean="0"/>
              <a:t> </a:t>
            </a:r>
            <a:r>
              <a:rPr lang="en-US" smtClean="0"/>
              <a:t>Dependencies</a:t>
            </a:r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B7BA9AE6-1D51-6F4C-ADA9-3F7B215F33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379" y="1219200"/>
            <a:ext cx="6645241" cy="5152516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1D9B1E31-BA03-D64C-9290-40D2DC0DC258}"/>
              </a:ext>
            </a:extLst>
          </p:cNvPr>
          <p:cNvSpPr/>
          <p:nvPr/>
        </p:nvSpPr>
        <p:spPr>
          <a:xfrm>
            <a:off x="5119116" y="6485036"/>
            <a:ext cx="401574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smtClean="0"/>
              <a:t>Source</a:t>
            </a:r>
            <a:r>
              <a:rPr lang="en-US" sz="700" smtClean="0"/>
              <a:t>: Analysis of the Cryptographic Implementation of the Swiss Post Voting </a:t>
            </a:r>
            <a:r>
              <a:rPr lang="en-US" sz="700" smtClean="0"/>
              <a:t>Protocol</a:t>
            </a:r>
            <a:r>
              <a:rPr lang="en-US" sz="700" smtClean="0"/>
              <a:t>, Philipp </a:t>
            </a:r>
            <a:r>
              <a:rPr lang="en-US" sz="700" smtClean="0"/>
              <a:t>Locher</a:t>
            </a:r>
            <a:r>
              <a:rPr lang="en-US" sz="700" smtClean="0"/>
              <a:t>, Rolf </a:t>
            </a:r>
            <a:r>
              <a:rPr lang="en-US" sz="700" smtClean="0"/>
              <a:t>Haenni</a:t>
            </a:r>
            <a:r>
              <a:rPr lang="en-US" sz="700" smtClean="0"/>
              <a:t>, Reto </a:t>
            </a:r>
            <a:r>
              <a:rPr lang="en-US" sz="700" smtClean="0"/>
              <a:t>E</a:t>
            </a:r>
            <a:r>
              <a:rPr lang="en-US" sz="700" smtClean="0"/>
              <a:t>. </a:t>
            </a:r>
            <a:r>
              <a:rPr lang="en-US" sz="700" smtClean="0"/>
              <a:t>Koenig</a:t>
            </a:r>
            <a:r>
              <a:rPr lang="en-US" sz="700" smtClean="0"/>
              <a:t>,  </a:t>
            </a:r>
            <a:r>
              <a:rPr lang="en-US" sz="700" smtClean="0"/>
              <a:t>https://www.bk.admin.ch/bk/en/home/politische-rechte/e-voting/berichte-und-studien.html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xmlns="" val="2932259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D2722C4-2DD6-6B49-90E4-C426401F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Swiss </a:t>
            </a:r>
            <a:r>
              <a:rPr lang="de-DE" dirty="0" err="1"/>
              <a:t>Postal</a:t>
            </a:r>
            <a:r>
              <a:rPr lang="de-DE" dirty="0"/>
              <a:t> </a:t>
            </a:r>
            <a:r>
              <a:rPr lang="de-DE" dirty="0" err="1"/>
              <a:t>Voting</a:t>
            </a:r>
            <a:r>
              <a:rPr lang="de-DE" dirty="0"/>
              <a:t> System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6416280-5420-FA42-8D02-DC153C554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>
                <a:solidFill>
                  <a:srgbClr val="FFC000"/>
                </a:solidFill>
              </a:rPr>
              <a:t>TODO CK: Insert </a:t>
            </a:r>
            <a:r>
              <a:rPr lang="de-DE" b="1" dirty="0" err="1">
                <a:solidFill>
                  <a:srgbClr val="FFC000"/>
                </a:solidFill>
              </a:rPr>
              <a:t>condensed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version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of</a:t>
            </a:r>
            <a:r>
              <a:rPr lang="de-DE" b="1" dirty="0">
                <a:solidFill>
                  <a:srgbClr val="FFC000"/>
                </a:solidFill>
              </a:rPr>
              <a:t> PVPF in </a:t>
            </a:r>
            <a:r>
              <a:rPr lang="de-DE" b="1" dirty="0" err="1">
                <a:solidFill>
                  <a:srgbClr val="FFC000"/>
                </a:solidFill>
              </a:rPr>
              <a:t>here</a:t>
            </a:r>
            <a:r>
              <a:rPr lang="de-DE" b="1" dirty="0">
                <a:solidFill>
                  <a:srgbClr val="FFC000"/>
                </a:solidFill>
              </a:rPr>
              <a:t>, </a:t>
            </a:r>
            <a:r>
              <a:rPr lang="de-DE" b="1" dirty="0" err="1">
                <a:solidFill>
                  <a:srgbClr val="FFC000"/>
                </a:solidFill>
              </a:rPr>
              <a:t>may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flow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nicely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over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from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„</a:t>
            </a:r>
            <a:r>
              <a:rPr lang="de-DE" b="1" dirty="0" err="1">
                <a:solidFill>
                  <a:srgbClr val="FFC000"/>
                </a:solidFill>
              </a:rPr>
              <a:t>svote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problems</a:t>
            </a:r>
            <a:r>
              <a:rPr lang="de-DE" b="1" dirty="0">
                <a:solidFill>
                  <a:srgbClr val="FFC000"/>
                </a:solidFill>
              </a:rPr>
              <a:t>“ </a:t>
            </a:r>
            <a:r>
              <a:rPr lang="de-DE" b="1" dirty="0" err="1">
                <a:solidFill>
                  <a:srgbClr val="FFC000"/>
                </a:solidFill>
              </a:rPr>
              <a:t>to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„initiative“ </a:t>
            </a:r>
            <a:r>
              <a:rPr lang="de-DE" b="1" dirty="0" err="1">
                <a:solidFill>
                  <a:srgbClr val="FFC000"/>
                </a:solidFill>
              </a:rPr>
              <a:t>which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is</a:t>
            </a:r>
            <a:r>
              <a:rPr lang="de-DE" b="1" dirty="0">
                <a:solidFill>
                  <a:srgbClr val="FFC000"/>
                </a:solidFill>
              </a:rPr>
              <a:t> also </a:t>
            </a:r>
            <a:r>
              <a:rPr lang="de-DE" b="1" dirty="0" err="1">
                <a:solidFill>
                  <a:srgbClr val="FFC000"/>
                </a:solidFill>
              </a:rPr>
              <a:t>chronologically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correct</a:t>
            </a:r>
            <a:endParaRPr lang="de-DE" b="1" dirty="0">
              <a:solidFill>
                <a:srgbClr val="FFC000"/>
              </a:solidFill>
            </a:endParaRPr>
          </a:p>
          <a:p>
            <a:r>
              <a:rPr lang="de-DE" b="1" i="1" dirty="0">
                <a:solidFill>
                  <a:srgbClr val="FFC000"/>
                </a:solidFill>
              </a:rPr>
              <a:t>VL – Jede ebene </a:t>
            </a:r>
            <a:r>
              <a:rPr lang="de-DE" b="1" i="1">
                <a:solidFill>
                  <a:srgbClr val="FFC000"/>
                </a:solidFill>
              </a:rPr>
              <a:t>– TUT </a:t>
            </a:r>
            <a:r>
              <a:rPr lang="de-DE" b="1" i="1" dirty="0">
                <a:solidFill>
                  <a:srgbClr val="FFC000"/>
                </a:solidFill>
              </a:rPr>
              <a:t>nicht jede ebene</a:t>
            </a:r>
          </a:p>
          <a:p>
            <a:r>
              <a:rPr lang="de-DE" b="1" dirty="0">
                <a:solidFill>
                  <a:srgbClr val="FFC000"/>
                </a:solidFill>
              </a:rPr>
              <a:t>At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end,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conclusion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may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draw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question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how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can</a:t>
            </a:r>
            <a:r>
              <a:rPr lang="de-DE" b="1" dirty="0">
                <a:solidFill>
                  <a:srgbClr val="FFC000"/>
                </a:solidFill>
              </a:rPr>
              <a:t> “do“ REV </a:t>
            </a:r>
            <a:r>
              <a:rPr lang="de-DE" b="1" dirty="0" err="1">
                <a:solidFill>
                  <a:srgbClr val="FFC000"/>
                </a:solidFill>
              </a:rPr>
              <a:t>properly</a:t>
            </a:r>
            <a:r>
              <a:rPr lang="de-DE" b="1" dirty="0">
                <a:solidFill>
                  <a:srgbClr val="FFC000"/>
                </a:solidFill>
              </a:rPr>
              <a:t>, </a:t>
            </a:r>
            <a:r>
              <a:rPr lang="de-DE" b="1" dirty="0" err="1">
                <a:solidFill>
                  <a:srgbClr val="FFC000"/>
                </a:solidFill>
              </a:rPr>
              <a:t>and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helps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motivate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towards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the</a:t>
            </a:r>
            <a:r>
              <a:rPr lang="de-DE" b="1" dirty="0">
                <a:solidFill>
                  <a:srgbClr val="FFC000"/>
                </a:solidFill>
              </a:rPr>
              <a:t> formal </a:t>
            </a:r>
            <a:r>
              <a:rPr lang="de-DE" b="1" dirty="0" err="1">
                <a:solidFill>
                  <a:srgbClr val="FFC000"/>
                </a:solidFill>
              </a:rPr>
              <a:t>requirements</a:t>
            </a:r>
            <a:r>
              <a:rPr lang="de-DE" b="1" dirty="0">
                <a:solidFill>
                  <a:srgbClr val="FFC000"/>
                </a:solidFill>
              </a:rPr>
              <a:t> (</a:t>
            </a:r>
            <a:r>
              <a:rPr lang="de-DE" b="1" dirty="0" err="1">
                <a:solidFill>
                  <a:srgbClr val="FFC000"/>
                </a:solidFill>
              </a:rPr>
              <a:t>next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slide</a:t>
            </a:r>
            <a:r>
              <a:rPr lang="de-DE" b="1" dirty="0">
                <a:solidFill>
                  <a:srgbClr val="FFC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2297215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Advertisement </a:t>
            </a:r>
            <a:r>
              <a:rPr lang="en-US" smtClean="0"/>
              <a:t>on </a:t>
            </a:r>
            <a:r>
              <a:rPr lang="en-US" smtClean="0"/>
              <a:t>P</a:t>
            </a:r>
            <a:r>
              <a:rPr lang="en-US" smtClean="0"/>
              <a:t>ublic </a:t>
            </a:r>
            <a:r>
              <a:rPr lang="en-US" smtClean="0"/>
              <a:t>I</a:t>
            </a:r>
            <a:r>
              <a:rPr lang="en-US" smtClean="0"/>
              <a:t>nitiative</a:t>
            </a:r>
            <a:endParaRPr lang="en-US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3D24BA8C-E6CD-BE41-9DCC-086E595857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1309" r="7436"/>
          <a:stretch/>
        </p:blipFill>
        <p:spPr>
          <a:xfrm>
            <a:off x="-1" y="1460049"/>
            <a:ext cx="9906001" cy="4598780"/>
          </a:xfrm>
          <a:prstGeom prst="rect">
            <a:avLst/>
          </a:prstGeom>
        </p:spPr>
      </p:pic>
      <p:pic>
        <p:nvPicPr>
          <p:cNvPr id="14" name="Grafik 13" descr="Ein Bild, das sitzend, Monitor, grün, rot enthält.&#10;&#10;Automatisch generierte Beschreibung">
            <a:extLst>
              <a:ext uri="{FF2B5EF4-FFF2-40B4-BE49-F238E27FC236}">
                <a16:creationId xmlns:a16="http://schemas.microsoft.com/office/drawing/2014/main" xmlns="" id="{6B51999A-6312-BE42-81C1-375B4634C1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4543"/>
          <a:stretch/>
        </p:blipFill>
        <p:spPr>
          <a:xfrm>
            <a:off x="159473" y="1460049"/>
            <a:ext cx="2475603" cy="1252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053068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/>
              <a:t>Swiss public initiative on a “Secure and trusted democracy”</a:t>
            </a:r>
          </a:p>
        </p:txBody>
      </p:sp>
    </p:spTree>
    <p:extLst>
      <p:ext uri="{BB962C8B-B14F-4D97-AF65-F5344CB8AC3E}">
        <p14:creationId xmlns:p14="http://schemas.microsoft.com/office/powerpoint/2010/main" xmlns="" val="2285260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A8E92D13-4F2B-FE4E-B3C1-E9DB4A9358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7932"/>
          <a:stretch/>
        </p:blipFill>
        <p:spPr>
          <a:xfrm>
            <a:off x="967148" y="1475248"/>
            <a:ext cx="8024091" cy="4083752"/>
          </a:xfrm>
          <a:prstGeom prst="rect">
            <a:avLst/>
          </a:prstGeom>
        </p:spPr>
      </p:pic>
      <p:pic>
        <p:nvPicPr>
          <p:cNvPr id="6" name="Grafik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66D923D9-CDEA-3049-8919-E90D5ED74A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7932"/>
          <a:stretch/>
        </p:blipFill>
        <p:spPr>
          <a:xfrm>
            <a:off x="967148" y="1602284"/>
            <a:ext cx="8024091" cy="40837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Proposed Law </a:t>
            </a:r>
            <a:endParaRPr lang="en-US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AD1461E2-713F-B540-8A5E-715E14A45225}"/>
              </a:ext>
            </a:extLst>
          </p:cNvPr>
          <p:cNvSpPr/>
          <p:nvPr/>
        </p:nvSpPr>
        <p:spPr>
          <a:xfrm>
            <a:off x="1576749" y="5489906"/>
            <a:ext cx="672719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i="1" smtClean="0"/>
              <a:t>... if it is guaranteed </a:t>
            </a:r>
            <a:r>
              <a:rPr lang="en-US" sz="1800" i="1" smtClean="0"/>
              <a:t>that </a:t>
            </a:r>
            <a:r>
              <a:rPr lang="en-US" sz="1800" b="1" i="1" smtClean="0">
                <a:solidFill>
                  <a:srgbClr val="2619BE"/>
                </a:solidFill>
              </a:rPr>
              <a:t>at least the same </a:t>
            </a:r>
            <a:r>
              <a:rPr lang="en-US" sz="1800" b="1" i="1" smtClean="0">
                <a:solidFill>
                  <a:srgbClr val="2619BE"/>
                </a:solidFill>
              </a:rPr>
              <a:t>security</a:t>
            </a:r>
            <a:r>
              <a:rPr lang="en-US" sz="1800" b="1" i="1" smtClean="0"/>
              <a:t> against manipulation exists as in the case of hand-written voting </a:t>
            </a:r>
            <a:r>
              <a:rPr lang="en-US" sz="1800" b="1" i="1" smtClean="0"/>
              <a:t>...</a:t>
            </a:r>
            <a:endParaRPr lang="en-US" sz="1800" i="1"/>
          </a:p>
        </p:txBody>
      </p:sp>
      <p:pic>
        <p:nvPicPr>
          <p:cNvPr id="10" name="Grafik 9" descr="Ein Bild, das sitzend, Monitor, grün, rot enthält.&#10;&#10;Automatisch generierte Beschreibung">
            <a:extLst>
              <a:ext uri="{FF2B5EF4-FFF2-40B4-BE49-F238E27FC236}">
                <a16:creationId xmlns:a16="http://schemas.microsoft.com/office/drawing/2014/main" xmlns="" id="{E47FFC21-0FB7-DD4F-8CF9-6A5CAAF05E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4543"/>
          <a:stretch/>
        </p:blipFill>
        <p:spPr>
          <a:xfrm>
            <a:off x="-62231" y="0"/>
            <a:ext cx="2291515" cy="1159138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xmlns="" id="{0F3A19AE-669A-7841-9EC8-63A0CE0A2B31}"/>
              </a:ext>
            </a:extLst>
          </p:cNvPr>
          <p:cNvCxnSpPr/>
          <p:nvPr/>
        </p:nvCxnSpPr>
        <p:spPr bwMode="auto">
          <a:xfrm>
            <a:off x="3114907" y="4668214"/>
            <a:ext cx="3992136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xmlns="" id="{2C2F9D9F-5C2B-AA4A-9254-E6B45DFA6F64}"/>
              </a:ext>
            </a:extLst>
          </p:cNvPr>
          <p:cNvCxnSpPr>
            <a:cxnSpLocks/>
          </p:cNvCxnSpPr>
          <p:nvPr/>
        </p:nvCxnSpPr>
        <p:spPr bwMode="auto">
          <a:xfrm>
            <a:off x="1523999" y="5002751"/>
            <a:ext cx="706244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401570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Zeichnung, Schild, Uhr enthält.&#10;&#10;Automatisch generierte Beschreibung">
            <a:extLst>
              <a:ext uri="{FF2B5EF4-FFF2-40B4-BE49-F238E27FC236}">
                <a16:creationId xmlns:a16="http://schemas.microsoft.com/office/drawing/2014/main" xmlns="" id="{31FBFA66-F399-ED47-BEEF-57BF2E0287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50" y="2096831"/>
            <a:ext cx="8983780" cy="3019342"/>
          </a:xfrm>
          <a:prstGeom prst="rect">
            <a:avLst/>
          </a:prstGeom>
        </p:spPr>
      </p:pic>
      <p:pic>
        <p:nvPicPr>
          <p:cNvPr id="9" name="Grafik 8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1C1840D-E6F7-6A4B-AFD4-254403DADF7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2096831"/>
            <a:ext cx="8983780" cy="30193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“Systems“</a:t>
            </a:r>
          </a:p>
        </p:txBody>
      </p:sp>
    </p:spTree>
    <p:extLst>
      <p:ext uri="{BB962C8B-B14F-4D97-AF65-F5344CB8AC3E}">
        <p14:creationId xmlns:p14="http://schemas.microsoft.com/office/powerpoint/2010/main" xmlns="" val="66811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The Swiss RPV Case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Swiss RPV is </a:t>
            </a:r>
            <a:r>
              <a:rPr lang="en-US" b="1">
                <a:solidFill>
                  <a:schemeClr val="accent2"/>
                </a:solidFill>
              </a:rPr>
              <a:t>fragmented and difficult to generalize</a:t>
            </a:r>
            <a:r>
              <a:rPr lang="en-US"/>
              <a:t>, due to federalism in Switzerland, autonomy, and involvement of many external suppliers</a:t>
            </a:r>
          </a:p>
          <a:p>
            <a:pPr lvl="1"/>
            <a:endParaRPr lang="en-US"/>
          </a:p>
          <a:p>
            <a:r>
              <a:rPr lang="en-US" i="1"/>
              <a:t>Goal: </a:t>
            </a:r>
            <a:r>
              <a:rPr lang="en-US" i="1">
                <a:solidFill>
                  <a:srgbClr val="2619BE"/>
                </a:solidFill>
              </a:rPr>
              <a:t/>
            </a:r>
            <a:br>
              <a:rPr lang="en-US" i="1">
                <a:solidFill>
                  <a:srgbClr val="2619BE"/>
                </a:solidFill>
              </a:rPr>
            </a:br>
            <a:r>
              <a:rPr lang="en-US" i="1">
                <a:solidFill>
                  <a:srgbClr val="2619BE"/>
                </a:solidFill>
              </a:rPr>
              <a:t>To identify weaknesses of RPV to allow for “hardening” of the RPV through security and risk assessment.</a:t>
            </a:r>
          </a:p>
          <a:p>
            <a:pPr lvl="1"/>
            <a:r>
              <a:rPr lang="en-US" altLang="en-US" sz="2000" b="1">
                <a:ea typeface="MS PGothic" panose="020B0600070205080204" pitchFamily="34" charset="-128"/>
              </a:rPr>
              <a:t>Disclaimer: </a:t>
            </a:r>
            <a:r>
              <a:rPr lang="en-US" sz="2000"/>
              <a:t>Focus on generalization, may not cover all cantons and processes exactly, leaves room for exceptions.</a:t>
            </a:r>
          </a:p>
          <a:p>
            <a:pPr lvl="1"/>
            <a:r>
              <a:rPr lang="en-US" sz="2000"/>
              <a:t>Many exchanges with Swiss authorities and external suppliers  </a:t>
            </a: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xmlns="" id="{7D01330C-4B60-EC4B-9D9B-0A39097FDE1E}"/>
              </a:ext>
            </a:extLst>
          </p:cNvPr>
          <p:cNvSpPr/>
          <p:nvPr/>
        </p:nvSpPr>
        <p:spPr>
          <a:xfrm>
            <a:off x="-110835" y="6093023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smtClean="0">
                <a:solidFill>
                  <a:schemeClr val="bg1"/>
                </a:solidFill>
                <a:highlight>
                  <a:srgbClr val="000000"/>
                </a:highlight>
              </a:rPr>
              <a:t> [ KS19</a:t>
            </a:r>
            <a:r>
              <a:rPr lang="en-US" sz="1400" smtClean="0">
                <a:solidFill>
                  <a:schemeClr val="bg1"/>
                </a:solidFill>
                <a:highlight>
                  <a:srgbClr val="000000"/>
                </a:highlight>
              </a:rPr>
              <a:t>] </a:t>
            </a:r>
            <a:r>
              <a:rPr lang="en-US" sz="1400" smtClean="0">
                <a:solidFill>
                  <a:schemeClr val="bg1"/>
                </a:solidFill>
              </a:rPr>
              <a:t> </a:t>
            </a:r>
            <a:r>
              <a:rPr lang="en-US" sz="1400" smtClean="0"/>
              <a:t>C</a:t>
            </a:r>
            <a:r>
              <a:rPr lang="en-US" sz="1400" smtClean="0"/>
              <a:t>. </a:t>
            </a:r>
            <a:r>
              <a:rPr lang="en-US" sz="1400" smtClean="0"/>
              <a:t>Killer</a:t>
            </a:r>
            <a:r>
              <a:rPr lang="en-US" sz="1400" smtClean="0"/>
              <a:t>, </a:t>
            </a:r>
            <a:r>
              <a:rPr lang="en-US" sz="1400" smtClean="0"/>
              <a:t>B</a:t>
            </a:r>
            <a:r>
              <a:rPr lang="en-US" sz="1400" smtClean="0"/>
              <a:t>. </a:t>
            </a:r>
            <a:r>
              <a:rPr lang="en-US" sz="1400" smtClean="0"/>
              <a:t>Stiller</a:t>
            </a:r>
            <a:r>
              <a:rPr lang="en-US" sz="1400" smtClean="0"/>
              <a:t>: The Swiss Postal Voting Process and Its System and Security </a:t>
            </a:r>
            <a:r>
              <a:rPr lang="en-US" sz="1400" smtClean="0"/>
              <a:t>Analysis</a:t>
            </a:r>
            <a:r>
              <a:rPr lang="en-US" sz="1400" smtClean="0"/>
              <a:t>, E-VOTE-ID </a:t>
            </a:r>
            <a:r>
              <a:rPr lang="en-US" sz="1400" smtClean="0"/>
              <a:t>2019</a:t>
            </a:r>
            <a:endParaRPr lang="en-US" altLang="en-US" sz="800"/>
          </a:p>
        </p:txBody>
      </p:sp>
    </p:spTree>
    <p:extLst>
      <p:ext uri="{BB962C8B-B14F-4D97-AF65-F5344CB8AC3E}">
        <p14:creationId xmlns:p14="http://schemas.microsoft.com/office/powerpoint/2010/main" xmlns="" val="3979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RPV From a Voter’s Perspective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DC1451EA-D3C9-2044-A3CB-AFE75F101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16" name="Grafik 1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2F56119-6CAE-5748-B1F0-F36D042AF84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18" name="Grafik 1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3569BCD-4756-FF49-BC12-C71141F471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22" name="Grafik 21" descr="Ein Bild, das Schild, Zeichnung enthält.&#10;&#10;Automatisch generierte Beschreibung">
            <a:extLst>
              <a:ext uri="{FF2B5EF4-FFF2-40B4-BE49-F238E27FC236}">
                <a16:creationId xmlns:a16="http://schemas.microsoft.com/office/drawing/2014/main" xmlns="" id="{B2859C9D-D5E0-6E41-9B15-58CB311E5E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207F1D79-EA1D-194C-B2C6-E6F257315DA7}"/>
              </a:ext>
            </a:extLst>
          </p:cNvPr>
          <p:cNvSpPr/>
          <p:nvPr/>
        </p:nvSpPr>
        <p:spPr>
          <a:xfrm>
            <a:off x="7503679" y="6044400"/>
            <a:ext cx="20572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RPV: Remote Postal Voting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596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PVPF: Postal Voting Process Flow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76EEF322-1C40-A643-88BB-4FFA7844E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A43DCE03-D5B9-4ECB-978F-557803AA9F7C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23</a:t>
            </a:fld>
            <a:endParaRPr lang="en-US" altLang="en-US" sz="1200"/>
          </a:p>
        </p:txBody>
      </p:sp>
      <p:pic>
        <p:nvPicPr>
          <p:cNvPr id="13" name="Grafik 12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036F5F90-B04A-CA43-B5A5-75AFCD336C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b="12412"/>
          <a:stretch/>
        </p:blipFill>
        <p:spPr>
          <a:xfrm>
            <a:off x="1430282" y="1208793"/>
            <a:ext cx="7224203" cy="4964289"/>
          </a:xfrm>
          <a:prstGeom prst="rect">
            <a:avLst/>
          </a:prstGeom>
        </p:spPr>
      </p:pic>
      <p:pic>
        <p:nvPicPr>
          <p:cNvPr id="8" name="Grafik 7" descr="Ein Bild, das Schild, Zeichnung enthält.&#10;&#10;Automatisch generierte Beschreibung">
            <a:extLst>
              <a:ext uri="{FF2B5EF4-FFF2-40B4-BE49-F238E27FC236}">
                <a16:creationId xmlns:a16="http://schemas.microsoft.com/office/drawing/2014/main" xmlns="" id="{74E09FB3-BA41-A648-8B91-5EC00A0725F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40564" y="3529412"/>
            <a:ext cx="4201112" cy="168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34083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:a16="http://schemas.microsoft.com/office/drawing/2014/main" xmlns="" id="{A91D10D8-4F20-154D-AE96-BA78FBC9461E}"/>
              </a:ext>
            </a:extLst>
          </p:cNvPr>
          <p:cNvSpPr/>
          <p:nvPr/>
        </p:nvSpPr>
        <p:spPr bwMode="auto">
          <a:xfrm>
            <a:off x="6195742" y="2200955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3" name="Grafik 4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C76A723-FD6A-4746-B517-FDFA6BDC3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3468" y="2406106"/>
            <a:ext cx="251914" cy="244280"/>
          </a:xfrm>
          <a:prstGeom prst="rect">
            <a:avLst/>
          </a:prstGeom>
        </p:spPr>
      </p:pic>
      <p:pic>
        <p:nvPicPr>
          <p:cNvPr id="101" name="Grafik 100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30F8C6C1-6D1B-5F4D-A40A-CE0C9816F37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2328" y="3600276"/>
            <a:ext cx="250355" cy="242768"/>
          </a:xfrm>
          <a:prstGeom prst="rect">
            <a:avLst/>
          </a:prstGeom>
        </p:spPr>
      </p:pic>
      <p:pic>
        <p:nvPicPr>
          <p:cNvPr id="112" name="Grafik 11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ACCF700-ABFC-7C40-997D-69DA2D948B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31952" y="3909128"/>
            <a:ext cx="250355" cy="242768"/>
          </a:xfrm>
          <a:prstGeom prst="rect">
            <a:avLst/>
          </a:prstGeom>
        </p:spPr>
      </p:pic>
      <p:pic>
        <p:nvPicPr>
          <p:cNvPr id="114" name="Grafik 11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6FB427B-48C0-E04E-AFD7-B19A2F33A52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1952" y="4210710"/>
            <a:ext cx="250355" cy="242768"/>
          </a:xfrm>
          <a:prstGeom prst="rect">
            <a:avLst/>
          </a:prstGeom>
        </p:spPr>
      </p:pic>
      <p:pic>
        <p:nvPicPr>
          <p:cNvPr id="113" name="Grafik 112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E9F21F12-E7A7-F24E-B4A9-4261F89261C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31287" y="4503625"/>
            <a:ext cx="250355" cy="242768"/>
          </a:xfrm>
          <a:prstGeom prst="rect">
            <a:avLst/>
          </a:prstGeom>
        </p:spPr>
      </p:pic>
      <p:pic>
        <p:nvPicPr>
          <p:cNvPr id="115" name="Grafik 1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E526406-4C7C-FC42-9F6F-01630BA233E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31287" y="4807507"/>
            <a:ext cx="250355" cy="242768"/>
          </a:xfrm>
          <a:prstGeom prst="rect">
            <a:avLst/>
          </a:prstGeom>
        </p:spPr>
      </p:pic>
      <p:pic>
        <p:nvPicPr>
          <p:cNvPr id="100" name="Grafik 99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DDA68C01-926F-0346-9960-526FF25AFF1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32328" y="3295943"/>
            <a:ext cx="250355" cy="242768"/>
          </a:xfrm>
          <a:prstGeom prst="rect">
            <a:avLst/>
          </a:prstGeom>
        </p:spPr>
      </p:pic>
      <p:pic>
        <p:nvPicPr>
          <p:cNvPr id="91" name="Grafik 90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58AEFAA7-BA7E-5D48-B359-F5F676A1D9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</a:blip>
          <a:stretch>
            <a:fillRect/>
          </a:stretch>
        </p:blipFill>
        <p:spPr>
          <a:xfrm>
            <a:off x="6432328" y="3006500"/>
            <a:ext cx="250355" cy="242768"/>
          </a:xfrm>
          <a:prstGeom prst="rect">
            <a:avLst/>
          </a:prstGeom>
        </p:spPr>
      </p:pic>
      <p:pic>
        <p:nvPicPr>
          <p:cNvPr id="86" name="Grafik 8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92D963ED-5DC3-754F-90A1-6A821ED805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6432548" y="2702618"/>
            <a:ext cx="250355" cy="242768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BDCFBF48-3B72-2142-A883-FE4B958D3973}"/>
              </a:ext>
            </a:extLst>
          </p:cNvPr>
          <p:cNvSpPr txBox="1"/>
          <p:nvPr/>
        </p:nvSpPr>
        <p:spPr>
          <a:xfrm>
            <a:off x="6662534" y="239203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Federal </a:t>
            </a:r>
            <a:r>
              <a:rPr lang="en-US" sz="1400" smtClean="0"/>
              <a:t>Government</a:t>
            </a:r>
            <a:endParaRPr lang="en-US" sz="1400"/>
          </a:p>
        </p:txBody>
      </p:sp>
      <p:pic>
        <p:nvPicPr>
          <p:cNvPr id="3" name="Grafik 2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B9E17777-2CF3-A840-88B4-5E07444D81D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24499" y="4424237"/>
            <a:ext cx="540000" cy="523637"/>
          </a:xfrm>
          <a:prstGeom prst="rect">
            <a:avLst/>
          </a:prstGeom>
        </p:spPr>
      </p:pic>
      <p:pic>
        <p:nvPicPr>
          <p:cNvPr id="5" name="Grafik 4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10255853-4947-C646-B301-4963890AEDA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97494" y="3565132"/>
            <a:ext cx="540000" cy="523637"/>
          </a:xfrm>
          <a:prstGeom prst="rect">
            <a:avLst/>
          </a:prstGeom>
        </p:spPr>
      </p:pic>
      <p:pic>
        <p:nvPicPr>
          <p:cNvPr id="7" name="Grafik 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E9D452DD-F913-4543-9A7D-5FB738E8D84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90824" y="2200954"/>
            <a:ext cx="540000" cy="523637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1733EEE-7B6F-1B49-8F1A-D32760EEF706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56623" y="3117568"/>
            <a:ext cx="540000" cy="523637"/>
          </a:xfrm>
          <a:prstGeom prst="rect">
            <a:avLst/>
          </a:prstGeom>
        </p:spPr>
      </p:pic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1D95D916-1C1C-5F43-B661-5201B5B0CED3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39783" y="3234506"/>
            <a:ext cx="540000" cy="523637"/>
          </a:xfrm>
          <a:prstGeom prst="rect">
            <a:avLst/>
          </a:prstGeom>
        </p:spPr>
      </p:pic>
      <p:pic>
        <p:nvPicPr>
          <p:cNvPr id="22" name="Grafik 21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F2D9EE22-55A0-1744-85EE-FE6D11DC0CF1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96525" y="4162419"/>
            <a:ext cx="540000" cy="523637"/>
          </a:xfrm>
          <a:prstGeom prst="rect">
            <a:avLst/>
          </a:prstGeom>
        </p:spPr>
      </p:pic>
      <p:pic>
        <p:nvPicPr>
          <p:cNvPr id="24" name="Grafik 2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5A2B42D-8248-954B-8747-DF64777F5443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75779" y="2508366"/>
            <a:ext cx="540000" cy="523637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F7FC6C1E-C2C5-434D-AEA4-57819E1D41C1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79725" y="4686055"/>
            <a:ext cx="540000" cy="523637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EC2D3D01-8209-5A48-8D49-706DBF6C76FA}"/>
              </a:ext>
            </a:extLst>
          </p:cNvPr>
          <p:cNvSpPr txBox="1"/>
          <p:nvPr/>
        </p:nvSpPr>
        <p:spPr>
          <a:xfrm>
            <a:off x="3128822" y="279440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/>
              <a:t>?</a:t>
            </a:r>
            <a:endParaRPr lang="en-US" sz="3600" b="1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8D1A657A-D274-9A4F-9652-B88E24CA83F9}"/>
              </a:ext>
            </a:extLst>
          </p:cNvPr>
          <p:cNvSpPr txBox="1"/>
          <p:nvPr/>
        </p:nvSpPr>
        <p:spPr>
          <a:xfrm>
            <a:off x="2097655" y="351659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/>
              <a:t>?</a:t>
            </a:r>
            <a:endParaRPr lang="en-US" sz="3600" b="1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xmlns="" id="{F8E38461-F43F-794A-8FC5-58120D2B5E81}"/>
              </a:ext>
            </a:extLst>
          </p:cNvPr>
          <p:cNvSpPr txBox="1"/>
          <p:nvPr/>
        </p:nvSpPr>
        <p:spPr>
          <a:xfrm>
            <a:off x="4640133" y="3367910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/>
              <a:t>?</a:t>
            </a:r>
            <a:endParaRPr lang="en-US" sz="3600" b="1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xmlns="" id="{DAC69C5F-05E9-3F43-A736-F219C8996E1E}"/>
              </a:ext>
            </a:extLst>
          </p:cNvPr>
          <p:cNvSpPr txBox="1"/>
          <p:nvPr/>
        </p:nvSpPr>
        <p:spPr>
          <a:xfrm>
            <a:off x="3147340" y="418314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/>
              <a:t>?</a:t>
            </a:r>
            <a:endParaRPr lang="en-US" sz="3600" b="1"/>
          </a:p>
        </p:txBody>
      </p:sp>
      <p:pic>
        <p:nvPicPr>
          <p:cNvPr id="78" name="Grafik 7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1C05427-0CA7-3B4C-A208-C80C2BF1FF2E}"/>
              </a:ext>
            </a:extLst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152988" y="2487280"/>
            <a:ext cx="540000" cy="523637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xmlns="" id="{65EC9CCC-5217-9D4D-BB6A-CEDC9ED7484F}"/>
              </a:ext>
            </a:extLst>
          </p:cNvPr>
          <p:cNvSpPr txBox="1"/>
          <p:nvPr/>
        </p:nvSpPr>
        <p:spPr>
          <a:xfrm>
            <a:off x="6662089" y="269305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Federal </a:t>
            </a:r>
            <a:r>
              <a:rPr lang="en-US" sz="1400" smtClean="0"/>
              <a:t>Chancellery</a:t>
            </a:r>
            <a:endParaRPr lang="en-US" sz="1400"/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xmlns="" id="{ED4CC685-6B32-0F42-87F9-7BD7C5A8C655}"/>
              </a:ext>
            </a:extLst>
          </p:cNvPr>
          <p:cNvSpPr txBox="1"/>
          <p:nvPr/>
        </p:nvSpPr>
        <p:spPr>
          <a:xfrm>
            <a:off x="6661869" y="2996932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Cantonal</a:t>
            </a:r>
            <a:r>
              <a:rPr lang="en-US" sz="1400" smtClean="0"/>
              <a:t> </a:t>
            </a:r>
            <a:r>
              <a:rPr lang="en-US" sz="1400" smtClean="0"/>
              <a:t>Government</a:t>
            </a:r>
            <a:endParaRPr lang="en-US" sz="140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xmlns="" id="{57A48264-DB3F-524A-8537-A1059FFC7AB2}"/>
              </a:ext>
            </a:extLst>
          </p:cNvPr>
          <p:cNvSpPr txBox="1"/>
          <p:nvPr/>
        </p:nvSpPr>
        <p:spPr>
          <a:xfrm>
            <a:off x="6661869" y="328637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Municipality</a:t>
            </a:r>
            <a:endParaRPr lang="en-US" sz="1400"/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xmlns="" id="{8DF551B9-DDDC-A24E-A8C8-4E8811A01D22}"/>
              </a:ext>
            </a:extLst>
          </p:cNvPr>
          <p:cNvSpPr txBox="1"/>
          <p:nvPr/>
        </p:nvSpPr>
        <p:spPr>
          <a:xfrm>
            <a:off x="6677515" y="3593945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Municipal</a:t>
            </a:r>
            <a:r>
              <a:rPr lang="en-US" sz="1400" smtClean="0"/>
              <a:t> Election </a:t>
            </a:r>
            <a:r>
              <a:rPr lang="en-US" sz="1400" smtClean="0"/>
              <a:t>Office</a:t>
            </a:r>
            <a:endParaRPr lang="en-US" sz="1400"/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xmlns="" id="{E847AD4B-8F70-A94E-842F-1FC33A4F69E4}"/>
              </a:ext>
            </a:extLst>
          </p:cNvPr>
          <p:cNvSpPr txBox="1"/>
          <p:nvPr/>
        </p:nvSpPr>
        <p:spPr>
          <a:xfrm>
            <a:off x="6661493" y="3876781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Eligible</a:t>
            </a:r>
            <a:r>
              <a:rPr lang="en-US" sz="1400" smtClean="0"/>
              <a:t> </a:t>
            </a:r>
            <a:r>
              <a:rPr lang="en-US" sz="1400" smtClean="0"/>
              <a:t>Voter</a:t>
            </a:r>
            <a:endParaRPr lang="en-US" sz="1400"/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xmlns="" id="{98B933B7-035B-1144-B215-9F6B779F210C}"/>
              </a:ext>
            </a:extLst>
          </p:cNvPr>
          <p:cNvSpPr txBox="1"/>
          <p:nvPr/>
        </p:nvSpPr>
        <p:spPr>
          <a:xfrm>
            <a:off x="6661493" y="41845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The Swiss Post</a:t>
            </a:r>
            <a:endParaRPr lang="en-US" sz="1400"/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xmlns="" id="{D4280E99-7DA5-0544-BBB6-6FA71433A880}"/>
              </a:ext>
            </a:extLst>
          </p:cNvPr>
          <p:cNvSpPr txBox="1"/>
          <p:nvPr/>
        </p:nvSpPr>
        <p:spPr>
          <a:xfrm>
            <a:off x="6661493" y="4494057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External</a:t>
            </a:r>
            <a:r>
              <a:rPr lang="en-US" sz="1400" smtClean="0"/>
              <a:t> </a:t>
            </a:r>
            <a:r>
              <a:rPr lang="en-US" sz="1400" smtClean="0"/>
              <a:t>Supplier</a:t>
            </a:r>
            <a:endParaRPr lang="en-US" sz="1400"/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xmlns="" id="{EC509FDF-C551-C344-8EE9-8D4FBA257BF8}"/>
              </a:ext>
            </a:extLst>
          </p:cNvPr>
          <p:cNvSpPr txBox="1"/>
          <p:nvPr/>
        </p:nvSpPr>
        <p:spPr>
          <a:xfrm>
            <a:off x="6676474" y="4796261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smtClean="0"/>
              <a:t>Security </a:t>
            </a:r>
            <a:r>
              <a:rPr lang="en-US" sz="1400" smtClean="0"/>
              <a:t>Threat</a:t>
            </a:r>
            <a:endParaRPr lang="en-US" sz="1400"/>
          </a:p>
        </p:txBody>
      </p:sp>
      <p:pic>
        <p:nvPicPr>
          <p:cNvPr id="4" name="Grafik 3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3FF90639-64DF-6544-A540-936D66B048D0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125988" y="2459562"/>
            <a:ext cx="594000" cy="576000"/>
          </a:xfrm>
          <a:prstGeom prst="rect">
            <a:avLst/>
          </a:prstGeom>
        </p:spPr>
      </p:pic>
      <p:pic>
        <p:nvPicPr>
          <p:cNvPr id="37" name="Grafik 3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AE093F8-D13E-6C44-BE12-B6B60897B3F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32370" y="3089943"/>
            <a:ext cx="594000" cy="576000"/>
          </a:xfrm>
          <a:prstGeom prst="rect">
            <a:avLst/>
          </a:prstGeom>
        </p:spPr>
      </p:pic>
      <p:pic>
        <p:nvPicPr>
          <p:cNvPr id="38" name="Grafik 37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4051F41-E6D0-B04A-8631-1953DA0D4F02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793479" y="4399198"/>
            <a:ext cx="594000" cy="576000"/>
          </a:xfrm>
          <a:prstGeom prst="rect">
            <a:avLst/>
          </a:prstGeom>
        </p:spPr>
      </p:pic>
      <p:pic>
        <p:nvPicPr>
          <p:cNvPr id="39" name="Grafik 38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FDF0D53C-657F-6C40-ABE7-ED6E40313CF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763297" y="3540216"/>
            <a:ext cx="594000" cy="576000"/>
          </a:xfrm>
          <a:prstGeom prst="rect">
            <a:avLst/>
          </a:prstGeom>
        </p:spPr>
      </p:pic>
      <p:pic>
        <p:nvPicPr>
          <p:cNvPr id="45" name="Grafik 44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634F9303-D77B-AB47-AF63-9C9512D9526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802388" y="3207707"/>
            <a:ext cx="594000" cy="576000"/>
          </a:xfrm>
          <a:prstGeom prst="rect">
            <a:avLst/>
          </a:prstGeom>
        </p:spPr>
      </p:pic>
      <p:pic>
        <p:nvPicPr>
          <p:cNvPr id="46" name="Grafik 45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9DC2127A-B269-1444-89AE-9D9B679CF9AB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63842" y="2182470"/>
            <a:ext cx="594000" cy="576000"/>
          </a:xfrm>
          <a:prstGeom prst="rect">
            <a:avLst/>
          </a:prstGeom>
        </p:spPr>
      </p:pic>
      <p:pic>
        <p:nvPicPr>
          <p:cNvPr id="47" name="Grafik 4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EF2CD392-C4B7-EE42-B799-AD5BD8B0E79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36824" y="4664903"/>
            <a:ext cx="594000" cy="576000"/>
          </a:xfrm>
          <a:prstGeom prst="rect">
            <a:avLst/>
          </a:prstGeom>
        </p:spPr>
      </p:pic>
      <p:pic>
        <p:nvPicPr>
          <p:cNvPr id="48" name="Grafik 47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680D5C6B-1AE2-8043-AD64-7DC01B2AF271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393892"/>
            <a:ext cx="277105" cy="268707"/>
          </a:xfrm>
          <a:prstGeom prst="rect">
            <a:avLst/>
          </a:prstGeom>
        </p:spPr>
      </p:pic>
      <p:pic>
        <p:nvPicPr>
          <p:cNvPr id="50" name="Grafik 49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720548FF-17F3-D84C-AD8F-0C71CC5C7934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689167"/>
            <a:ext cx="277105" cy="268707"/>
          </a:xfrm>
          <a:prstGeom prst="rect">
            <a:avLst/>
          </a:prstGeom>
        </p:spPr>
      </p:pic>
      <p:pic>
        <p:nvPicPr>
          <p:cNvPr id="51" name="Grafik 50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CAE8C03B-C235-444A-9A0D-936743E2CA98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993967"/>
            <a:ext cx="277105" cy="268707"/>
          </a:xfrm>
          <a:prstGeom prst="rect">
            <a:avLst/>
          </a:prstGeom>
        </p:spPr>
      </p:pic>
      <p:pic>
        <p:nvPicPr>
          <p:cNvPr id="52" name="Grafik 51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05B2E20E-706B-214E-9A25-002F6E2E951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292417"/>
            <a:ext cx="277105" cy="268707"/>
          </a:xfrm>
          <a:prstGeom prst="rect">
            <a:avLst/>
          </a:prstGeom>
        </p:spPr>
      </p:pic>
      <p:pic>
        <p:nvPicPr>
          <p:cNvPr id="53" name="Grafik 52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126D6CA0-9D64-064B-925F-A49E1CAB97C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587692"/>
            <a:ext cx="277105" cy="268707"/>
          </a:xfrm>
          <a:prstGeom prst="rect">
            <a:avLst/>
          </a:prstGeom>
        </p:spPr>
      </p:pic>
      <p:pic>
        <p:nvPicPr>
          <p:cNvPr id="54" name="Grafik 53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9CC9343E-9B8D-794B-BBB1-6013BAA48EA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892492"/>
            <a:ext cx="277105" cy="268707"/>
          </a:xfrm>
          <a:prstGeom prst="rect">
            <a:avLst/>
          </a:prstGeom>
        </p:spPr>
      </p:pic>
      <p:pic>
        <p:nvPicPr>
          <p:cNvPr id="55" name="Grafik 54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FB87571C-97D9-F04F-B3F1-5334557F175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197292"/>
            <a:ext cx="277105" cy="268707"/>
          </a:xfrm>
          <a:prstGeom prst="rect">
            <a:avLst/>
          </a:prstGeom>
        </p:spPr>
      </p:pic>
      <p:pic>
        <p:nvPicPr>
          <p:cNvPr id="56" name="Grafik 55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2F31A03E-F5AF-DB43-BC01-ACFD05F536FF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492567"/>
            <a:ext cx="277105" cy="268707"/>
          </a:xfrm>
          <a:prstGeom prst="rect">
            <a:avLst/>
          </a:prstGeom>
        </p:spPr>
      </p:pic>
      <p:pic>
        <p:nvPicPr>
          <p:cNvPr id="57" name="Grafik 56" descr="Ein Bild, das Licht, Zeichnung enthält.&#10;&#10;Automatisch generierte Beschreibung">
            <a:extLst>
              <a:ext uri="{FF2B5EF4-FFF2-40B4-BE49-F238E27FC236}">
                <a16:creationId xmlns:a16="http://schemas.microsoft.com/office/drawing/2014/main" xmlns="" id="{E618179C-33D2-354D-99BB-1AF322A4167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797367"/>
            <a:ext cx="277105" cy="268707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xmlns="" id="{A0B6E93E-1F5C-D04D-8367-806A4DA4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Identification of Stakeholders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A945FB0C-6C5B-C948-9DB1-6FC7E3865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990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1" grpId="0"/>
      <p:bldP spid="40" grpId="0"/>
      <p:bldP spid="41" grpId="0"/>
      <p:bldP spid="42" grpId="0"/>
      <p:bldP spid="85" grpId="0"/>
      <p:bldP spid="90" grpId="0"/>
      <p:bldP spid="98" grpId="0"/>
      <p:bldP spid="99" grpId="0"/>
      <p:bldP spid="108" grpId="0"/>
      <p:bldP spid="109" grpId="0"/>
      <p:bldP spid="110" grpId="0"/>
      <p:bldP spid="1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PVPF Phases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Divided into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phases A to G </a:t>
            </a:r>
            <a:r>
              <a:rPr lang="en-US" altLang="en-US" dirty="0">
                <a:ea typeface="MS PGothic" panose="020B0600070205080204" pitchFamily="34" charset="-128"/>
              </a:rPr>
              <a:t>with various stakeholders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9686B535-1BBA-EF4E-BAD1-0A783DC578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57498" y="2377333"/>
            <a:ext cx="5594210" cy="3251806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xmlns="" id="{10F27486-F12D-6646-96D5-E28D39E6B294}"/>
              </a:ext>
            </a:extLst>
          </p:cNvPr>
          <p:cNvSpPr/>
          <p:nvPr/>
        </p:nvSpPr>
        <p:spPr bwMode="auto">
          <a:xfrm>
            <a:off x="824403" y="2528003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" name="Grafik 39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475B3A6-D84E-244D-A2AA-7BC7C92708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2129" y="2733154"/>
            <a:ext cx="251914" cy="244280"/>
          </a:xfrm>
          <a:prstGeom prst="rect">
            <a:avLst/>
          </a:prstGeom>
        </p:spPr>
      </p:pic>
      <p:pic>
        <p:nvPicPr>
          <p:cNvPr id="41" name="Grafik 40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D229DB91-28FC-FA47-BC66-7335A3F11B3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0989" y="3927324"/>
            <a:ext cx="250355" cy="242768"/>
          </a:xfrm>
          <a:prstGeom prst="rect">
            <a:avLst/>
          </a:prstGeom>
        </p:spPr>
      </p:pic>
      <p:pic>
        <p:nvPicPr>
          <p:cNvPr id="42" name="Grafik 4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7A5417E-85F1-4049-BA3E-2FB3E39AAB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0613" y="4236176"/>
            <a:ext cx="250355" cy="242768"/>
          </a:xfrm>
          <a:prstGeom prst="rect">
            <a:avLst/>
          </a:prstGeom>
        </p:spPr>
      </p:pic>
      <p:pic>
        <p:nvPicPr>
          <p:cNvPr id="43" name="Grafik 42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E649DE37-BFE0-A349-B722-3891C10469E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0613" y="4537758"/>
            <a:ext cx="250355" cy="242768"/>
          </a:xfrm>
          <a:prstGeom prst="rect">
            <a:avLst/>
          </a:prstGeom>
        </p:spPr>
      </p:pic>
      <p:pic>
        <p:nvPicPr>
          <p:cNvPr id="44" name="Grafik 43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A0293BA0-822E-BA46-8967-F4784FDB18E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9948" y="4830673"/>
            <a:ext cx="250355" cy="242768"/>
          </a:xfrm>
          <a:prstGeom prst="rect">
            <a:avLst/>
          </a:prstGeom>
        </p:spPr>
      </p:pic>
      <p:pic>
        <p:nvPicPr>
          <p:cNvPr id="45" name="Grafik 4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3CF2661-4057-044F-8E16-1F6DA90AA16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59948" y="5134555"/>
            <a:ext cx="250355" cy="242768"/>
          </a:xfrm>
          <a:prstGeom prst="rect">
            <a:avLst/>
          </a:prstGeom>
        </p:spPr>
      </p:pic>
      <p:pic>
        <p:nvPicPr>
          <p:cNvPr id="46" name="Grafik 4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F803DEC-66AB-7E47-92BE-E03C7DFF3EC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0989" y="3622991"/>
            <a:ext cx="250355" cy="242768"/>
          </a:xfrm>
          <a:prstGeom prst="rect">
            <a:avLst/>
          </a:prstGeom>
        </p:spPr>
      </p:pic>
      <p:pic>
        <p:nvPicPr>
          <p:cNvPr id="47" name="Grafik 46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F18BF1E9-5AAC-9D47-B39C-2F738B8A47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1060989" y="3333548"/>
            <a:ext cx="250355" cy="242768"/>
          </a:xfrm>
          <a:prstGeom prst="rect">
            <a:avLst/>
          </a:prstGeom>
        </p:spPr>
      </p:pic>
      <p:pic>
        <p:nvPicPr>
          <p:cNvPr id="48" name="Grafik 4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7FF73BC0-06B2-AF4D-97A0-4CBF995D73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alphaModFix/>
          </a:blip>
          <a:stretch>
            <a:fillRect/>
          </a:stretch>
        </p:blipFill>
        <p:spPr>
          <a:xfrm>
            <a:off x="1061209" y="3029666"/>
            <a:ext cx="250355" cy="242768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xmlns="" id="{97D99C1C-2B84-5042-9D69-767053A33CD3}"/>
              </a:ext>
            </a:extLst>
          </p:cNvPr>
          <p:cNvSpPr txBox="1"/>
          <p:nvPr/>
        </p:nvSpPr>
        <p:spPr>
          <a:xfrm>
            <a:off x="1291195" y="2719086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Federal </a:t>
            </a:r>
            <a:r>
              <a:rPr lang="de-DE" sz="1400" dirty="0" err="1"/>
              <a:t>Government</a:t>
            </a:r>
            <a:endParaRPr lang="de-DE" sz="14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xmlns="" id="{15435C4E-EA01-E644-97DE-C94CFAAB9F86}"/>
              </a:ext>
            </a:extLst>
          </p:cNvPr>
          <p:cNvSpPr txBox="1"/>
          <p:nvPr/>
        </p:nvSpPr>
        <p:spPr>
          <a:xfrm>
            <a:off x="1290750" y="302009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Federal </a:t>
            </a:r>
            <a:r>
              <a:rPr lang="de-DE" sz="1400" dirty="0" err="1"/>
              <a:t>Chancellery</a:t>
            </a:r>
            <a:endParaRPr lang="de-DE" sz="14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xmlns="" id="{FC9CB340-C8CF-894F-B6ED-6709A1D138AE}"/>
              </a:ext>
            </a:extLst>
          </p:cNvPr>
          <p:cNvSpPr txBox="1"/>
          <p:nvPr/>
        </p:nvSpPr>
        <p:spPr>
          <a:xfrm>
            <a:off x="1290530" y="332398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Cantonal</a:t>
            </a:r>
            <a:r>
              <a:rPr lang="de-DE" sz="1400" dirty="0"/>
              <a:t> </a:t>
            </a:r>
            <a:r>
              <a:rPr lang="de-DE" sz="1400" dirty="0" err="1"/>
              <a:t>Government</a:t>
            </a:r>
            <a:endParaRPr lang="de-DE" sz="14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xmlns="" id="{EA9E6D26-AB65-1441-A4DE-FE5F2BC04631}"/>
              </a:ext>
            </a:extLst>
          </p:cNvPr>
          <p:cNvSpPr txBox="1"/>
          <p:nvPr/>
        </p:nvSpPr>
        <p:spPr>
          <a:xfrm>
            <a:off x="1290530" y="361342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Municipality</a:t>
            </a:r>
            <a:endParaRPr lang="de-DE" sz="14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xmlns="" id="{D6C1CA96-BF83-3C40-A6FC-02070C9A1A3D}"/>
              </a:ext>
            </a:extLst>
          </p:cNvPr>
          <p:cNvSpPr txBox="1"/>
          <p:nvPr/>
        </p:nvSpPr>
        <p:spPr>
          <a:xfrm>
            <a:off x="1306176" y="3920993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Municipal</a:t>
            </a:r>
            <a:r>
              <a:rPr lang="de-DE" sz="1400" dirty="0"/>
              <a:t> </a:t>
            </a:r>
            <a:r>
              <a:rPr lang="de-DE" sz="1400" dirty="0" err="1"/>
              <a:t>Election</a:t>
            </a:r>
            <a:r>
              <a:rPr lang="de-DE" sz="1400" dirty="0"/>
              <a:t> Office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xmlns="" id="{68FC3715-F69B-AC48-9865-3B057B1CC99C}"/>
              </a:ext>
            </a:extLst>
          </p:cNvPr>
          <p:cNvSpPr txBox="1"/>
          <p:nvPr/>
        </p:nvSpPr>
        <p:spPr>
          <a:xfrm>
            <a:off x="1290154" y="4203829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Eligible</a:t>
            </a:r>
            <a:r>
              <a:rPr lang="de-DE" sz="1400" dirty="0"/>
              <a:t> </a:t>
            </a:r>
            <a:r>
              <a:rPr lang="de-DE" sz="1400" dirty="0" err="1"/>
              <a:t>Voter</a:t>
            </a:r>
            <a:endParaRPr lang="de-DE" sz="14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CF44749A-9FD5-444C-AB64-88BD4AF06873}"/>
              </a:ext>
            </a:extLst>
          </p:cNvPr>
          <p:cNvSpPr txBox="1"/>
          <p:nvPr/>
        </p:nvSpPr>
        <p:spPr>
          <a:xfrm>
            <a:off x="1290154" y="451155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The Swiss Post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xmlns="" id="{58074301-1682-114A-8CF5-80B811390BAD}"/>
              </a:ext>
            </a:extLst>
          </p:cNvPr>
          <p:cNvSpPr txBox="1"/>
          <p:nvPr/>
        </p:nvSpPr>
        <p:spPr>
          <a:xfrm>
            <a:off x="1290154" y="48211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External</a:t>
            </a:r>
            <a:r>
              <a:rPr lang="de-DE" sz="1400" dirty="0"/>
              <a:t> </a:t>
            </a:r>
            <a:r>
              <a:rPr lang="de-DE" sz="1400" dirty="0" err="1"/>
              <a:t>Supplier</a:t>
            </a:r>
            <a:endParaRPr lang="de-DE" sz="14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xmlns="" id="{9530DDB2-7A96-124E-BD1E-E234CD75A0FB}"/>
              </a:ext>
            </a:extLst>
          </p:cNvPr>
          <p:cNvSpPr txBox="1"/>
          <p:nvPr/>
        </p:nvSpPr>
        <p:spPr>
          <a:xfrm>
            <a:off x="1305135" y="5123309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Security </a:t>
            </a:r>
            <a:r>
              <a:rPr lang="de-DE" sz="1400" dirty="0" err="1"/>
              <a:t>Threat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xmlns="" val="2418342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" b="66631"/>
          <a:stretch/>
        </p:blipFill>
        <p:spPr>
          <a:xfrm>
            <a:off x="1430281" y="1208792"/>
            <a:ext cx="7224203" cy="1891247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PVPF in Detail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t="33369" b="12412"/>
          <a:stretch/>
        </p:blipFill>
        <p:spPr>
          <a:xfrm>
            <a:off x="1430281" y="3100039"/>
            <a:ext cx="7224203" cy="307304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E7D51633-4967-B945-8261-559552439895}"/>
              </a:ext>
            </a:extLst>
          </p:cNvPr>
          <p:cNvSpPr/>
          <p:nvPr/>
        </p:nvSpPr>
        <p:spPr>
          <a:xfrm>
            <a:off x="1" y="6105661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de-CH" sz="1400" dirty="0">
                <a:highlight>
                  <a:srgbClr val="000000"/>
                </a:highlight>
              </a:rPr>
              <a:t>.</a:t>
            </a:r>
            <a:endParaRPr lang="en-US" altLang="en-US" sz="8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578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D79E5133-7FCC-0141-A49A-A107B499C8C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1650" y="5215815"/>
            <a:ext cx="702305" cy="495565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A4980B19-41F5-0348-A924-EA9A88B6AB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2066" y="5328404"/>
            <a:ext cx="456041" cy="304028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xmlns="" id="{B8A44E3D-310C-C54F-A450-71B9C5750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55281" y="5323646"/>
            <a:ext cx="474284" cy="294907"/>
          </a:xfrm>
          <a:prstGeom prst="rect">
            <a:avLst/>
          </a:prstGeom>
        </p:spPr>
      </p:pic>
      <p:pic>
        <p:nvPicPr>
          <p:cNvPr id="18" name="Grafik 17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35CFDB0-33BE-7D40-8E5D-440F098977D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2250" y="1982787"/>
            <a:ext cx="9461500" cy="3416300"/>
          </a:xfrm>
          <a:prstGeom prst="rect">
            <a:avLst/>
          </a:prstGeom>
        </p:spPr>
      </p:pic>
      <p:pic>
        <p:nvPicPr>
          <p:cNvPr id="19" name="Grafik 18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F8F817E2-94E9-F54C-92FB-ADA09B93F99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2250" y="1980943"/>
            <a:ext cx="9461500" cy="3416300"/>
          </a:xfrm>
          <a:prstGeom prst="rect">
            <a:avLst/>
          </a:prstGeom>
        </p:spPr>
      </p:pic>
      <p:pic>
        <p:nvPicPr>
          <p:cNvPr id="21" name="Grafik 2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78BA1F22-7E8E-154E-8D39-67B89975DB2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2250" y="1977768"/>
            <a:ext cx="9461500" cy="3416300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A: Setup, B: Delivery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F2E7191F-2EE3-A244-B649-30D752ABBEE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3564"/>
            <a:ext cx="9358503" cy="399542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xmlns="" id="{53C60976-951E-714B-9D91-022B5C973B0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56468" y="1434791"/>
            <a:ext cx="0" cy="16355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4" name="Grafik 23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50486D62-A601-6D45-971D-4E2346F9D77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2250" y="1977768"/>
            <a:ext cx="9461500" cy="3416300"/>
          </a:xfrm>
          <a:prstGeom prst="rect">
            <a:avLst/>
          </a:prstGeom>
        </p:spPr>
      </p:pic>
      <p:pic>
        <p:nvPicPr>
          <p:cNvPr id="25" name="Grafik 2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4D0446E-3A89-5A4A-8CF8-E2BC4B575CF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2250" y="1978672"/>
            <a:ext cx="9461500" cy="34163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xmlns="" id="{C18A9A37-E5D0-1547-802B-EBA16D0C63CB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17351" y="5179232"/>
            <a:ext cx="839117" cy="583734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CAFB7CBE-C436-5A47-8CCB-0F2512C20566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913A1018-A570-AA4D-81BB-B7F150E75A88}"/>
              </a:ext>
            </a:extLst>
          </p:cNvPr>
          <p:cNvSpPr/>
          <p:nvPr/>
        </p:nvSpPr>
        <p:spPr bwMode="auto">
          <a:xfrm>
            <a:off x="1837997" y="5933921"/>
            <a:ext cx="6311590" cy="4849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C83D4558-57F0-6B48-948A-2E797F3CE4D7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83342" t="46570" b="27506"/>
          <a:stretch/>
        </p:blipFill>
        <p:spPr>
          <a:xfrm>
            <a:off x="7046878" y="6173494"/>
            <a:ext cx="1169105" cy="18292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399A4B2D-3861-6248-A50A-3A6823AA6EB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28000" t="21143" r="53891" b="29940"/>
          <a:stretch/>
        </p:blipFill>
        <p:spPr>
          <a:xfrm>
            <a:off x="3552837" y="5987105"/>
            <a:ext cx="1270955" cy="345165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8E8675D0-987D-954A-99E0-7318C438E5D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2882" t="18555" r="72232" b="26737"/>
          <a:stretch/>
        </p:blipFill>
        <p:spPr>
          <a:xfrm>
            <a:off x="1904130" y="5958044"/>
            <a:ext cx="1746653" cy="386022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xmlns="" id="{25B8D3DF-1EDE-7A49-AA79-A7589F1080C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46761" t="21802" r="32885" b="27249"/>
          <a:stretch/>
        </p:blipFill>
        <p:spPr>
          <a:xfrm>
            <a:off x="4749732" y="5992004"/>
            <a:ext cx="1428507" cy="359496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xmlns="" id="{55E0F58A-14DA-9F42-B94C-7375C7B97A9C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/>
          <a:srcRect l="66773" t="24139" r="18069" b="26944"/>
          <a:stretch/>
        </p:blipFill>
        <p:spPr>
          <a:xfrm>
            <a:off x="6035835" y="6016166"/>
            <a:ext cx="1063815" cy="345165"/>
          </a:xfrm>
          <a:prstGeom prst="rect">
            <a:avLst/>
          </a:prstGeom>
        </p:spPr>
      </p:pic>
      <p:sp>
        <p:nvSpPr>
          <p:cNvPr id="32" name="Rectangle 12">
            <a:extLst>
              <a:ext uri="{FF2B5EF4-FFF2-40B4-BE49-F238E27FC236}">
                <a16:creationId xmlns:a16="http://schemas.microsoft.com/office/drawing/2014/main" xmlns="" id="{D280A245-BC74-5B41-ACC4-798552C5440A}"/>
              </a:ext>
            </a:extLst>
          </p:cNvPr>
          <p:cNvSpPr/>
          <p:nvPr/>
        </p:nvSpPr>
        <p:spPr>
          <a:xfrm>
            <a:off x="1" y="6105661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de-CH" sz="1400" dirty="0">
                <a:highlight>
                  <a:srgbClr val="000000"/>
                </a:highlight>
              </a:rPr>
              <a:t>.</a:t>
            </a:r>
            <a:endParaRPr lang="en-US" altLang="en-US" sz="8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929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12821E-7 4.81481E-6 L 0.34135 -0.0023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7" y="-11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4 -0.0037 L 0.18558 -0.0078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7" y="-20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41E-6 -0.00047 L 0.26507 -0.0039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53" y="-18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974E-6 -0.00255 L 0.11266 -0.0039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135 -0.00186 L 0.48958 -0.00186 " pathEditMode="relative" ptsTypes="AA">
                                      <p:cBhvr>
                                        <p:cTn id="4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734 -0.00024 L 0.66955 -0.00024 " pathEditMode="relative" ptsTypes="AA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4D0446E-3A89-5A4A-8CF8-E2BC4B575C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250" y="2829708"/>
            <a:ext cx="9461500" cy="3416300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A: Setup, B: Delivery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2881DB32-59CB-2F42-B1D2-5AA56B4A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F2E7191F-2EE3-A244-B649-30D752ABBEE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3564"/>
            <a:ext cx="9358503" cy="399542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CAFB7CBE-C436-5A47-8CCB-0F2512C2056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A1F1D0C-6414-AB4F-B657-E916B90155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41015" y="3411524"/>
            <a:ext cx="307676" cy="307676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FD8AED75-26C3-EE43-B134-842B1A0444D7}"/>
              </a:ext>
            </a:extLst>
          </p:cNvPr>
          <p:cNvSpPr txBox="1"/>
          <p:nvPr/>
        </p:nvSpPr>
        <p:spPr>
          <a:xfrm>
            <a:off x="4252587" y="2453120"/>
            <a:ext cx="173102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TE2: </a:t>
            </a:r>
            <a:r>
              <a:rPr lang="de-DE" sz="1100" dirty="0"/>
              <a:t>ER </a:t>
            </a:r>
            <a:r>
              <a:rPr lang="de-DE" sz="1100" dirty="0" err="1"/>
              <a:t>master</a:t>
            </a:r>
            <a:r>
              <a:rPr lang="de-DE" sz="1100" dirty="0"/>
              <a:t> </a:t>
            </a:r>
            <a:r>
              <a:rPr lang="de-DE" sz="1100" dirty="0" err="1"/>
              <a:t>records</a:t>
            </a:r>
            <a:endParaRPr lang="de-DE" sz="11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50F88196-773E-7A48-92D2-3560B2A42654}"/>
              </a:ext>
            </a:extLst>
          </p:cNvPr>
          <p:cNvSpPr txBox="1"/>
          <p:nvPr/>
        </p:nvSpPr>
        <p:spPr>
          <a:xfrm>
            <a:off x="392752" y="2603164"/>
            <a:ext cx="164356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TE3: </a:t>
            </a:r>
            <a:r>
              <a:rPr lang="de-DE" sz="1100" dirty="0"/>
              <a:t>ER </a:t>
            </a:r>
            <a:r>
              <a:rPr lang="de-DE" sz="1100" dirty="0" err="1"/>
              <a:t>snapshot</a:t>
            </a:r>
            <a:r>
              <a:rPr lang="de-DE" sz="1100" dirty="0"/>
              <a:t> </a:t>
            </a:r>
            <a:r>
              <a:rPr lang="de-DE" sz="1100" dirty="0" err="1"/>
              <a:t>data</a:t>
            </a:r>
            <a:endParaRPr lang="de-DE" sz="11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xmlns="" id="{B3189F2B-3EE3-9B42-A79F-CA372FA4552D}"/>
              </a:ext>
            </a:extLst>
          </p:cNvPr>
          <p:cNvSpPr txBox="1"/>
          <p:nvPr/>
        </p:nvSpPr>
        <p:spPr>
          <a:xfrm>
            <a:off x="689745" y="2127221"/>
            <a:ext cx="1977516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TE4: </a:t>
            </a:r>
            <a:r>
              <a:rPr lang="de-DE" sz="1100" dirty="0" err="1"/>
              <a:t>Forge</a:t>
            </a:r>
            <a:r>
              <a:rPr lang="de-DE" sz="1100" dirty="0"/>
              <a:t> </a:t>
            </a:r>
            <a:r>
              <a:rPr lang="de-DE" sz="1100" dirty="0" err="1"/>
              <a:t>physical</a:t>
            </a:r>
            <a:r>
              <a:rPr lang="de-DE" sz="1100" dirty="0"/>
              <a:t> </a:t>
            </a:r>
            <a:r>
              <a:rPr lang="de-DE" sz="1100" dirty="0" err="1"/>
              <a:t>artifacts</a:t>
            </a:r>
            <a:endParaRPr lang="de-DE" sz="11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xmlns="" id="{23647C02-DC36-7C4C-A859-CFA4433B3647}"/>
              </a:ext>
            </a:extLst>
          </p:cNvPr>
          <p:cNvSpPr txBox="1"/>
          <p:nvPr/>
        </p:nvSpPr>
        <p:spPr>
          <a:xfrm>
            <a:off x="5216766" y="2909545"/>
            <a:ext cx="2916432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TE5: </a:t>
            </a:r>
            <a:r>
              <a:rPr lang="de-DE" sz="1100" dirty="0" err="1"/>
              <a:t>Steal</a:t>
            </a:r>
            <a:r>
              <a:rPr lang="de-DE" sz="1100" dirty="0"/>
              <a:t> </a:t>
            </a:r>
            <a:r>
              <a:rPr lang="de-DE" sz="1100" dirty="0" err="1"/>
              <a:t>assembled</a:t>
            </a:r>
            <a:r>
              <a:rPr lang="de-DE" sz="1100" dirty="0"/>
              <a:t> VEs </a:t>
            </a:r>
            <a:r>
              <a:rPr lang="de-DE" sz="1100" dirty="0" err="1"/>
              <a:t>before</a:t>
            </a:r>
            <a:r>
              <a:rPr lang="de-DE" sz="1100" dirty="0"/>
              <a:t> </a:t>
            </a:r>
            <a:r>
              <a:rPr lang="de-DE" sz="1100" dirty="0" err="1"/>
              <a:t>dispatch</a:t>
            </a:r>
            <a:endParaRPr lang="de-DE" sz="11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xmlns="" id="{2E79DE88-519D-5F4F-BA40-25DC81ECF383}"/>
              </a:ext>
            </a:extLst>
          </p:cNvPr>
          <p:cNvSpPr txBox="1"/>
          <p:nvPr/>
        </p:nvSpPr>
        <p:spPr>
          <a:xfrm>
            <a:off x="1151934" y="1712838"/>
            <a:ext cx="281306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TE1: </a:t>
            </a:r>
            <a:r>
              <a:rPr lang="de-DE" sz="1100" dirty="0"/>
              <a:t>Delay </a:t>
            </a:r>
            <a:r>
              <a:rPr lang="de-DE" sz="1100" dirty="0" err="1"/>
              <a:t>production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physical</a:t>
            </a:r>
            <a:r>
              <a:rPr lang="de-DE" sz="1100" dirty="0"/>
              <a:t> </a:t>
            </a:r>
            <a:r>
              <a:rPr lang="de-DE" sz="1100" dirty="0" err="1"/>
              <a:t>artifacts</a:t>
            </a:r>
            <a:endParaRPr lang="de-DE" sz="1100" dirty="0"/>
          </a:p>
        </p:txBody>
      </p:sp>
      <p:pic>
        <p:nvPicPr>
          <p:cNvPr id="5" name="Grafik 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B671EC7-E073-B94B-8840-EAFC4400601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9571" y="1680541"/>
            <a:ext cx="334962" cy="324812"/>
          </a:xfrm>
          <a:prstGeom prst="rect">
            <a:avLst/>
          </a:prstGeom>
        </p:spPr>
      </p:pic>
      <p:pic>
        <p:nvPicPr>
          <p:cNvPr id="35" name="Grafik 3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C569F50-2E7D-544E-8381-2E4F462F308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64999" y="2421519"/>
            <a:ext cx="334962" cy="324812"/>
          </a:xfrm>
          <a:prstGeom prst="rect">
            <a:avLst/>
          </a:prstGeom>
        </p:spPr>
      </p:pic>
      <p:pic>
        <p:nvPicPr>
          <p:cNvPr id="36" name="Grafik 3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08743AC-1267-CB4A-871E-D5555E94B70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164" y="2566657"/>
            <a:ext cx="334962" cy="324812"/>
          </a:xfrm>
          <a:prstGeom prst="rect">
            <a:avLst/>
          </a:prstGeom>
        </p:spPr>
      </p:pic>
      <p:cxnSp>
        <p:nvCxnSpPr>
          <p:cNvPr id="7" name="Gekrümmte Verbindung 6">
            <a:extLst>
              <a:ext uri="{FF2B5EF4-FFF2-40B4-BE49-F238E27FC236}">
                <a16:creationId xmlns:a16="http://schemas.microsoft.com/office/drawing/2014/main" xmlns="" id="{F3F7C281-F456-2443-8317-AC2184322FC9}"/>
              </a:ext>
            </a:extLst>
          </p:cNvPr>
          <p:cNvCxnSpPr>
            <a:cxnSpLocks/>
            <a:stCxn id="36" idx="2"/>
            <a:endCxn id="22" idx="1"/>
          </p:cNvCxnSpPr>
          <p:nvPr/>
        </p:nvCxnSpPr>
        <p:spPr bwMode="auto">
          <a:xfrm rot="16200000" flipH="1">
            <a:off x="469884" y="2694230"/>
            <a:ext cx="673893" cy="1068370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8" name="Grafik 37">
            <a:extLst>
              <a:ext uri="{FF2B5EF4-FFF2-40B4-BE49-F238E27FC236}">
                <a16:creationId xmlns:a16="http://schemas.microsoft.com/office/drawing/2014/main" xmlns="" id="{FFF8A73F-EF26-3441-8956-56511378377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62309" y="3730758"/>
            <a:ext cx="231161" cy="231161"/>
          </a:xfrm>
          <a:prstGeom prst="rect">
            <a:avLst/>
          </a:prstGeom>
        </p:spPr>
      </p:pic>
      <p:cxnSp>
        <p:nvCxnSpPr>
          <p:cNvPr id="48" name="Gekrümmte Verbindung 47">
            <a:extLst>
              <a:ext uri="{FF2B5EF4-FFF2-40B4-BE49-F238E27FC236}">
                <a16:creationId xmlns:a16="http://schemas.microsoft.com/office/drawing/2014/main" xmlns="" id="{E65D9C50-2CE2-3B42-95E0-AFF31DE913C4}"/>
              </a:ext>
            </a:extLst>
          </p:cNvPr>
          <p:cNvCxnSpPr>
            <a:cxnSpLocks/>
            <a:stCxn id="35" idx="2"/>
            <a:endCxn id="38" idx="3"/>
          </p:cNvCxnSpPr>
          <p:nvPr/>
        </p:nvCxnSpPr>
        <p:spPr bwMode="auto">
          <a:xfrm rot="5400000">
            <a:off x="3312971" y="3026830"/>
            <a:ext cx="1100008" cy="539010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56" name="Grafik 55">
            <a:extLst>
              <a:ext uri="{FF2B5EF4-FFF2-40B4-BE49-F238E27FC236}">
                <a16:creationId xmlns:a16="http://schemas.microsoft.com/office/drawing/2014/main" xmlns="" id="{A4C00959-1CDB-724B-9E9B-CC4D90E6FCA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380" y="1218014"/>
            <a:ext cx="231161" cy="231161"/>
          </a:xfrm>
          <a:prstGeom prst="rect">
            <a:avLst/>
          </a:prstGeom>
        </p:spPr>
      </p:pic>
      <p:cxnSp>
        <p:nvCxnSpPr>
          <p:cNvPr id="55" name="Gekrümmte Verbindung 54">
            <a:extLst>
              <a:ext uri="{FF2B5EF4-FFF2-40B4-BE49-F238E27FC236}">
                <a16:creationId xmlns:a16="http://schemas.microsoft.com/office/drawing/2014/main" xmlns="" id="{FB42CB2B-DB35-7B42-AAF2-AFC539FFDF35}"/>
              </a:ext>
            </a:extLst>
          </p:cNvPr>
          <p:cNvCxnSpPr>
            <a:stCxn id="5" idx="0"/>
            <a:endCxn id="56" idx="2"/>
          </p:cNvCxnSpPr>
          <p:nvPr/>
        </p:nvCxnSpPr>
        <p:spPr bwMode="auto">
          <a:xfrm rot="16200000" flipV="1">
            <a:off x="735324" y="1368812"/>
            <a:ext cx="231366" cy="392091"/>
          </a:xfrm>
          <a:prstGeom prst="curvedConnector3">
            <a:avLst>
              <a:gd name="adj1" fmla="val 25636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5" name="Grafik 6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E56CEFC-852C-EE4E-9FE8-BBD94F849B1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752" y="2095620"/>
            <a:ext cx="334962" cy="324812"/>
          </a:xfrm>
          <a:prstGeom prst="rect">
            <a:avLst/>
          </a:prstGeom>
        </p:spPr>
      </p:pic>
      <p:cxnSp>
        <p:nvCxnSpPr>
          <p:cNvPr id="69" name="Gekrümmte Verbindung 68">
            <a:extLst>
              <a:ext uri="{FF2B5EF4-FFF2-40B4-BE49-F238E27FC236}">
                <a16:creationId xmlns:a16="http://schemas.microsoft.com/office/drawing/2014/main" xmlns="" id="{E9273943-39D3-3842-B62E-C1ACFFDC04EF}"/>
              </a:ext>
            </a:extLst>
          </p:cNvPr>
          <p:cNvCxnSpPr>
            <a:cxnSpLocks/>
            <a:stCxn id="65" idx="1"/>
            <a:endCxn id="56" idx="1"/>
          </p:cNvCxnSpPr>
          <p:nvPr/>
        </p:nvCxnSpPr>
        <p:spPr bwMode="auto">
          <a:xfrm rot="10800000" flipH="1">
            <a:off x="392752" y="1333596"/>
            <a:ext cx="146628" cy="924431"/>
          </a:xfrm>
          <a:prstGeom prst="curvedConnector3">
            <a:avLst>
              <a:gd name="adj1" fmla="val -155905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77" name="Grafik 7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A1B2EF1-C554-A44E-A422-554124DD8A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3000" y="2875151"/>
            <a:ext cx="334962" cy="324812"/>
          </a:xfrm>
          <a:prstGeom prst="rect">
            <a:avLst/>
          </a:prstGeom>
        </p:spPr>
      </p:pic>
      <p:pic>
        <p:nvPicPr>
          <p:cNvPr id="78" name="Grafik 77">
            <a:extLst>
              <a:ext uri="{FF2B5EF4-FFF2-40B4-BE49-F238E27FC236}">
                <a16:creationId xmlns:a16="http://schemas.microsoft.com/office/drawing/2014/main" xmlns="" id="{BAB4E47B-7D8E-D540-8346-2D138D22184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63618" y="4503716"/>
            <a:ext cx="307676" cy="307676"/>
          </a:xfrm>
          <a:prstGeom prst="rect">
            <a:avLst/>
          </a:prstGeom>
        </p:spPr>
      </p:pic>
      <p:cxnSp>
        <p:nvCxnSpPr>
          <p:cNvPr id="79" name="Gekrümmte Verbindung 78">
            <a:extLst>
              <a:ext uri="{FF2B5EF4-FFF2-40B4-BE49-F238E27FC236}">
                <a16:creationId xmlns:a16="http://schemas.microsoft.com/office/drawing/2014/main" xmlns="" id="{2EE1E6F5-9C97-FF4B-8D9F-67E9B5599A1B}"/>
              </a:ext>
            </a:extLst>
          </p:cNvPr>
          <p:cNvCxnSpPr>
            <a:cxnSpLocks/>
            <a:stCxn id="77" idx="2"/>
            <a:endCxn id="78" idx="0"/>
          </p:cNvCxnSpPr>
          <p:nvPr/>
        </p:nvCxnSpPr>
        <p:spPr bwMode="auto">
          <a:xfrm rot="16200000" flipH="1">
            <a:off x="4867092" y="3453351"/>
            <a:ext cx="1303753" cy="796975"/>
          </a:xfrm>
          <a:prstGeom prst="curvedConnector3">
            <a:avLst>
              <a:gd name="adj1" fmla="val 34147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xmlns="" id="{8D7FEF43-A9D8-5A44-908D-E93FC83373BD}"/>
              </a:ext>
            </a:extLst>
          </p:cNvPr>
          <p:cNvSpPr txBox="1"/>
          <p:nvPr/>
        </p:nvSpPr>
        <p:spPr>
          <a:xfrm>
            <a:off x="8106715" y="2305075"/>
            <a:ext cx="140653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TE6: </a:t>
            </a:r>
            <a:r>
              <a:rPr lang="de-DE" sz="1100" dirty="0"/>
              <a:t>Re-route VEs</a:t>
            </a:r>
          </a:p>
        </p:txBody>
      </p:sp>
      <p:pic>
        <p:nvPicPr>
          <p:cNvPr id="30" name="Grafik 2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71C2B01-CB03-4743-8CB4-D395DA88D8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34352" y="2272778"/>
            <a:ext cx="334962" cy="32481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xmlns="" id="{401ECAB7-3AAF-534A-8979-1A90F33686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01107" y="3411524"/>
            <a:ext cx="307676" cy="30767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xmlns="" id="{4A39B485-3871-324D-9948-769B1F56602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45743" y="4811392"/>
            <a:ext cx="307676" cy="307676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xmlns="" id="{4F8D1FE5-84A5-9149-B227-DFC0A31D140F}"/>
              </a:ext>
            </a:extLst>
          </p:cNvPr>
          <p:cNvSpPr txBox="1"/>
          <p:nvPr/>
        </p:nvSpPr>
        <p:spPr>
          <a:xfrm>
            <a:off x="6673997" y="5843523"/>
            <a:ext cx="249514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TE7: </a:t>
            </a:r>
            <a:r>
              <a:rPr lang="de-DE" sz="1100" dirty="0" err="1"/>
              <a:t>Steal</a:t>
            </a:r>
            <a:r>
              <a:rPr lang="de-DE" sz="1100" dirty="0"/>
              <a:t> VE </a:t>
            </a:r>
            <a:r>
              <a:rPr lang="de-DE" sz="1100" dirty="0" err="1"/>
              <a:t>from</a:t>
            </a:r>
            <a:r>
              <a:rPr lang="de-DE" sz="1100" dirty="0"/>
              <a:t> </a:t>
            </a:r>
            <a:r>
              <a:rPr lang="de-DE" sz="1100" dirty="0" err="1"/>
              <a:t>voter</a:t>
            </a:r>
            <a:r>
              <a:rPr lang="de-DE" sz="1100" dirty="0"/>
              <a:t> </a:t>
            </a:r>
            <a:r>
              <a:rPr lang="de-DE" sz="1100" dirty="0" err="1"/>
              <a:t>letterboxes</a:t>
            </a:r>
            <a:endParaRPr lang="de-DE" sz="1100" dirty="0"/>
          </a:p>
        </p:txBody>
      </p:sp>
      <p:pic>
        <p:nvPicPr>
          <p:cNvPr id="41" name="Grafik 4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3F4C6C1-3BF5-094C-91A4-71A0954B043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1634" y="5811226"/>
            <a:ext cx="334962" cy="324812"/>
          </a:xfrm>
          <a:prstGeom prst="rect">
            <a:avLst/>
          </a:prstGeom>
        </p:spPr>
      </p:pic>
      <p:cxnSp>
        <p:nvCxnSpPr>
          <p:cNvPr id="9" name="Gekrümmte Verbindung 8">
            <a:extLst>
              <a:ext uri="{FF2B5EF4-FFF2-40B4-BE49-F238E27FC236}">
                <a16:creationId xmlns:a16="http://schemas.microsoft.com/office/drawing/2014/main" xmlns="" id="{46882DF9-7881-A742-A68E-39B87ECD96B3}"/>
              </a:ext>
            </a:extLst>
          </p:cNvPr>
          <p:cNvCxnSpPr>
            <a:cxnSpLocks/>
            <a:stCxn id="41" idx="0"/>
            <a:endCxn id="39" idx="2"/>
          </p:cNvCxnSpPr>
          <p:nvPr/>
        </p:nvCxnSpPr>
        <p:spPr bwMode="auto">
          <a:xfrm rot="5400000" flipH="1" flipV="1">
            <a:off x="6838269" y="4849914"/>
            <a:ext cx="692158" cy="1230466"/>
          </a:xfrm>
          <a:prstGeom prst="curvedConnector3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Gekrümmte Verbindung 10">
            <a:extLst>
              <a:ext uri="{FF2B5EF4-FFF2-40B4-BE49-F238E27FC236}">
                <a16:creationId xmlns:a16="http://schemas.microsoft.com/office/drawing/2014/main" xmlns="" id="{B2E99987-B896-1E48-960F-39EB2185B656}"/>
              </a:ext>
            </a:extLst>
          </p:cNvPr>
          <p:cNvCxnSpPr>
            <a:stCxn id="30" idx="2"/>
            <a:endCxn id="37" idx="0"/>
          </p:cNvCxnSpPr>
          <p:nvPr/>
        </p:nvCxnSpPr>
        <p:spPr bwMode="auto">
          <a:xfrm rot="16200000" flipH="1">
            <a:off x="7971422" y="2628001"/>
            <a:ext cx="813934" cy="753112"/>
          </a:xfrm>
          <a:prstGeom prst="curvedConnector3">
            <a:avLst>
              <a:gd name="adj1" fmla="val 26253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2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43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44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xmlns="" id="{36F6406A-1A3A-6A4B-8578-C535763C75A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9571" y="4300833"/>
            <a:ext cx="327631" cy="23118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5B57AF27-8180-0941-875A-71B7E3D48C0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68316" y="4322642"/>
            <a:ext cx="525128" cy="600146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xmlns="" id="{6EE3F2BA-E781-B949-BD3D-62444436B47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7184" y="4573733"/>
            <a:ext cx="327631" cy="231185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xmlns="" id="{787C504F-B14C-E54F-A5E1-99C6F16D289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9570" y="4844085"/>
            <a:ext cx="327631" cy="231185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xmlns="" id="{E663C58E-6AD4-C443-BC0E-B96B4560EC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</a:blip>
          <a:stretch>
            <a:fillRect/>
          </a:stretch>
        </p:blipFill>
        <p:spPr>
          <a:xfrm>
            <a:off x="879570" y="5124304"/>
            <a:ext cx="327631" cy="231185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xmlns="" id="{52B14910-36C2-7F46-BAFF-B8A924A9EE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</a:blip>
          <a:stretch>
            <a:fillRect/>
          </a:stretch>
        </p:blipFill>
        <p:spPr>
          <a:xfrm>
            <a:off x="879571" y="4020614"/>
            <a:ext cx="327631" cy="231185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xmlns="" id="{6BE22179-1D6E-DC4C-B2C1-D81277283A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20000"/>
          </a:blip>
          <a:stretch>
            <a:fillRect/>
          </a:stretch>
        </p:blipFill>
        <p:spPr>
          <a:xfrm>
            <a:off x="879570" y="5409440"/>
            <a:ext cx="327631" cy="231185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xmlns="" id="{24C7CC53-D843-E445-817A-BBA09D123D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20000"/>
          </a:blip>
          <a:stretch>
            <a:fillRect/>
          </a:stretch>
        </p:blipFill>
        <p:spPr>
          <a:xfrm>
            <a:off x="879571" y="3755143"/>
            <a:ext cx="327631" cy="231185"/>
          </a:xfrm>
          <a:prstGeom prst="rect">
            <a:avLst/>
          </a:prstGeom>
        </p:spPr>
      </p:pic>
      <p:pic>
        <p:nvPicPr>
          <p:cNvPr id="58" name="Grafik 16">
            <a:extLst>
              <a:ext uri="{FF2B5EF4-FFF2-40B4-BE49-F238E27FC236}">
                <a16:creationId xmlns:a16="http://schemas.microsoft.com/office/drawing/2014/main" xmlns="" id="{CDE79611-4A2C-8243-BE5D-C78DAED8BB3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4105" y="4391793"/>
            <a:ext cx="126806" cy="1614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9D5C598-9141-4E45-9A45-45861E5ACAAB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096989" y="1602128"/>
            <a:ext cx="1764410" cy="8172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86218683-2DEA-F44D-9FCB-A8780ACFE1C0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096989" y="1594232"/>
            <a:ext cx="1764410" cy="8172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AC2CFB2B-C3F1-094B-8F41-E8C086FC2563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096989" y="1595210"/>
            <a:ext cx="1764410" cy="817200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xmlns="" id="{AD2F9250-9722-2B41-8B9F-43DCF398359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417368" y="2203339"/>
            <a:ext cx="839117" cy="583734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xmlns="" id="{C05446B5-5E9C-E249-BF95-E624FD8028AC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14760" y="2051840"/>
            <a:ext cx="839117" cy="583734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xmlns="" id="{3BED9270-5CB6-794C-9808-FA17E35EBC4D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17562" y="1900342"/>
            <a:ext cx="839117" cy="583734"/>
          </a:xfrm>
          <a:prstGeom prst="rect">
            <a:avLst/>
          </a:prstGeom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xmlns="" id="{93AB0803-CE81-2143-A4FC-EEAEE6AD534D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36596" y="1770486"/>
            <a:ext cx="839117" cy="583734"/>
          </a:xfrm>
          <a:prstGeom prst="rect">
            <a:avLst/>
          </a:prstGeom>
        </p:spPr>
      </p:pic>
      <p:pic>
        <p:nvPicPr>
          <p:cNvPr id="68" name="Grafik 67">
            <a:extLst>
              <a:ext uri="{FF2B5EF4-FFF2-40B4-BE49-F238E27FC236}">
                <a16:creationId xmlns:a16="http://schemas.microsoft.com/office/drawing/2014/main" xmlns="" id="{CF685C33-9998-C548-B111-E6E277BD4CFB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850219" y="1635220"/>
            <a:ext cx="839117" cy="58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701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" decel="100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" decel="100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" grpId="0" animBg="1"/>
      <p:bldP spid="29" grpId="0" animBg="1"/>
      <p:bldP spid="4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" b="29380"/>
          <a:stretch/>
        </p:blipFill>
        <p:spPr>
          <a:xfrm>
            <a:off x="1430281" y="1208792"/>
            <a:ext cx="7224203" cy="4002545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PVPF in Detail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B2B6F45F-9346-4644-AFEC-A1EF79FE4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:a16="http://schemas.microsoft.com/office/drawing/2014/main" xmlns="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l="20195" t="67243" b="12412"/>
          <a:stretch/>
        </p:blipFill>
        <p:spPr>
          <a:xfrm>
            <a:off x="2889250" y="5019947"/>
            <a:ext cx="5765234" cy="11531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254300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C: Casting, D: Storage, E: Tallying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B2208DFD-EF9F-6D43-AEFB-936354130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xmlns="" id="{CF59B4B5-CB49-A74C-AD01-76CB80A910E4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9180" y="1443522"/>
            <a:ext cx="0" cy="16355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D20A62F-E598-9849-8EB5-3FBFD172771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22AE01D4-9203-3644-B13D-E912DD0D5A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1" name="Grafik 1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28F5B0E4-46FE-3C43-8160-42AFBCF0C55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2" name="Grafik 11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6FC6218C-A9D0-2147-8171-2241427C48E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5" name="Grafik 1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3D01A06B-F37F-9A4B-87DE-A30C770411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BECAA09D-1C43-1B41-8A83-1BDA42C894FC}"/>
              </a:ext>
            </a:extLst>
          </p:cNvPr>
          <p:cNvSpPr/>
          <p:nvPr/>
        </p:nvSpPr>
        <p:spPr bwMode="auto">
          <a:xfrm>
            <a:off x="1837997" y="5933921"/>
            <a:ext cx="6311590" cy="4849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265F300E-105E-C54C-A374-05312FDA667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83342" t="46570" b="27506"/>
          <a:stretch/>
        </p:blipFill>
        <p:spPr>
          <a:xfrm>
            <a:off x="7046878" y="6173494"/>
            <a:ext cx="1169105" cy="18292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E24E89B-3C01-C548-AD57-50FF6FA210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000" t="21143" r="53891" b="29940"/>
          <a:stretch/>
        </p:blipFill>
        <p:spPr>
          <a:xfrm>
            <a:off x="3552837" y="5987105"/>
            <a:ext cx="1270955" cy="34516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943115BC-FF70-D84B-9F51-9A542514390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82" t="18555" r="72232" b="26737"/>
          <a:stretch/>
        </p:blipFill>
        <p:spPr>
          <a:xfrm>
            <a:off x="1904130" y="5958044"/>
            <a:ext cx="1746653" cy="38602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6C97C430-B224-A64B-9559-9AA95C73578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46761" t="21802" r="32885" b="27249"/>
          <a:stretch/>
        </p:blipFill>
        <p:spPr>
          <a:xfrm>
            <a:off x="4749732" y="5992004"/>
            <a:ext cx="1428507" cy="359496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2665FD71-6CFA-D844-B260-93534778385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66773" t="24139" r="18069" b="26944"/>
          <a:stretch/>
        </p:blipFill>
        <p:spPr>
          <a:xfrm>
            <a:off x="6035835" y="6016166"/>
            <a:ext cx="1063815" cy="3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138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6 0.00023 L 0.13318 0.00023 " pathEditMode="relative" ptsTypes="AA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25 0.00023 L 0.26346 0.00023 " pathEditMode="relative" ptsTypes="AA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0706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A43DCE03-D5B9-4ECB-978F-557803AA9F7C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31</a:t>
            </a:fld>
            <a:endParaRPr lang="en-US" altLang="en-US" sz="120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0A2157C8-54C6-1042-B37E-03BE630FF4A0}"/>
              </a:ext>
            </a:extLst>
          </p:cNvPr>
          <p:cNvSpPr txBox="1"/>
          <p:nvPr/>
        </p:nvSpPr>
        <p:spPr>
          <a:xfrm>
            <a:off x="2427444" y="6066781"/>
            <a:ext cx="310910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TE8: </a:t>
            </a:r>
            <a:r>
              <a:rPr lang="de-DE" sz="1100" dirty="0" err="1"/>
              <a:t>Steal</a:t>
            </a:r>
            <a:r>
              <a:rPr lang="de-DE" sz="1100" dirty="0"/>
              <a:t> </a:t>
            </a:r>
            <a:r>
              <a:rPr lang="de-DE" sz="1100" dirty="0" err="1"/>
              <a:t>casted</a:t>
            </a:r>
            <a:r>
              <a:rPr lang="de-DE" sz="1100" dirty="0"/>
              <a:t> VEs </a:t>
            </a:r>
            <a:r>
              <a:rPr lang="de-DE" sz="1100" dirty="0" err="1"/>
              <a:t>from</a:t>
            </a:r>
            <a:r>
              <a:rPr lang="de-DE" sz="1100" dirty="0"/>
              <a:t> </a:t>
            </a:r>
            <a:r>
              <a:rPr lang="de-DE" sz="1100" dirty="0" err="1"/>
              <a:t>municipal</a:t>
            </a:r>
            <a:r>
              <a:rPr lang="de-DE" sz="1100" dirty="0"/>
              <a:t> </a:t>
            </a:r>
            <a:r>
              <a:rPr lang="de-DE" sz="1100" dirty="0" err="1"/>
              <a:t>letterbox</a:t>
            </a:r>
            <a:endParaRPr lang="de-DE" sz="1100" dirty="0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EBB42546-D80A-0A4D-8624-32217B9ECB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3781" y="4786276"/>
            <a:ext cx="231161" cy="231161"/>
          </a:xfrm>
          <a:prstGeom prst="rect">
            <a:avLst/>
          </a:prstGeom>
        </p:spPr>
      </p:pic>
      <p:pic>
        <p:nvPicPr>
          <p:cNvPr id="33" name="Grafik 3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0F0E537-42FF-644D-AB66-BF9CD46FBDB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30452" y="6035180"/>
            <a:ext cx="334962" cy="324812"/>
          </a:xfrm>
          <a:prstGeom prst="rect">
            <a:avLst/>
          </a:prstGeom>
        </p:spPr>
      </p:pic>
      <p:cxnSp>
        <p:nvCxnSpPr>
          <p:cNvPr id="34" name="Gekrümmte Verbindung 33">
            <a:extLst>
              <a:ext uri="{FF2B5EF4-FFF2-40B4-BE49-F238E27FC236}">
                <a16:creationId xmlns:a16="http://schemas.microsoft.com/office/drawing/2014/main" xmlns="" id="{4C0432C9-EE45-D94E-A229-7C4331BA3531}"/>
              </a:ext>
            </a:extLst>
          </p:cNvPr>
          <p:cNvCxnSpPr>
            <a:cxnSpLocks/>
            <a:stCxn id="33" idx="0"/>
            <a:endCxn id="32" idx="3"/>
          </p:cNvCxnSpPr>
          <p:nvPr/>
        </p:nvCxnSpPr>
        <p:spPr bwMode="auto">
          <a:xfrm rot="16200000" flipV="1">
            <a:off x="1424777" y="5162023"/>
            <a:ext cx="1133323" cy="61299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feld 52">
            <a:extLst>
              <a:ext uri="{FF2B5EF4-FFF2-40B4-BE49-F238E27FC236}">
                <a16:creationId xmlns:a16="http://schemas.microsoft.com/office/drawing/2014/main" xmlns="" id="{C2AA85B3-1D71-9147-AE60-C9BCC8BEBE97}"/>
              </a:ext>
            </a:extLst>
          </p:cNvPr>
          <p:cNvSpPr txBox="1"/>
          <p:nvPr/>
        </p:nvSpPr>
        <p:spPr>
          <a:xfrm>
            <a:off x="2090577" y="2473772"/>
            <a:ext cx="142155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TE9: </a:t>
            </a:r>
            <a:r>
              <a:rPr lang="de-DE" sz="1100" dirty="0"/>
              <a:t>Re-route VEs</a:t>
            </a:r>
          </a:p>
        </p:txBody>
      </p:sp>
      <p:pic>
        <p:nvPicPr>
          <p:cNvPr id="54" name="Grafik 5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A3CC0E6-ED67-4144-8D32-156E2E5E08E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3585" y="2442171"/>
            <a:ext cx="334962" cy="324812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8DB53370-BBA7-EE4C-B70B-743DD34FB004}"/>
              </a:ext>
            </a:extLst>
          </p:cNvPr>
          <p:cNvSpPr txBox="1"/>
          <p:nvPr/>
        </p:nvSpPr>
        <p:spPr>
          <a:xfrm>
            <a:off x="846641" y="2053544"/>
            <a:ext cx="2228850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TE10: </a:t>
            </a:r>
            <a:r>
              <a:rPr lang="de-DE" sz="1100" dirty="0"/>
              <a:t>Cast </a:t>
            </a:r>
            <a:r>
              <a:rPr lang="de-DE" sz="1100" dirty="0" err="1"/>
              <a:t>stolen</a:t>
            </a:r>
            <a:r>
              <a:rPr lang="de-DE" sz="1100" dirty="0"/>
              <a:t> </a:t>
            </a:r>
            <a:r>
              <a:rPr lang="de-DE" sz="1100" dirty="0" err="1"/>
              <a:t>or</a:t>
            </a:r>
            <a:r>
              <a:rPr lang="de-DE" sz="1100" dirty="0"/>
              <a:t> </a:t>
            </a:r>
            <a:r>
              <a:rPr lang="de-DE" sz="1100" dirty="0" err="1"/>
              <a:t>forged</a:t>
            </a:r>
            <a:r>
              <a:rPr lang="de-DE" sz="1100" dirty="0"/>
              <a:t> VEs</a:t>
            </a:r>
          </a:p>
        </p:txBody>
      </p:sp>
      <p:pic>
        <p:nvPicPr>
          <p:cNvPr id="56" name="Grafik 5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20C5DF1-5956-3445-927E-FEAE998AF33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9649" y="2021943"/>
            <a:ext cx="334962" cy="324812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xmlns="" id="{F2625556-434E-9E44-A7CF-E582C58423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4563" y="3741654"/>
            <a:ext cx="231161" cy="231161"/>
          </a:xfrm>
          <a:prstGeom prst="rect">
            <a:avLst/>
          </a:prstGeom>
        </p:spPr>
      </p:pic>
      <p:cxnSp>
        <p:nvCxnSpPr>
          <p:cNvPr id="57" name="Gekrümmte Verbindung 56">
            <a:extLst>
              <a:ext uri="{FF2B5EF4-FFF2-40B4-BE49-F238E27FC236}">
                <a16:creationId xmlns:a16="http://schemas.microsoft.com/office/drawing/2014/main" xmlns="" id="{8E3AC20E-D305-BE4E-8194-248A19D0C1AD}"/>
              </a:ext>
            </a:extLst>
          </p:cNvPr>
          <p:cNvCxnSpPr>
            <a:cxnSpLocks/>
            <a:stCxn id="56" idx="1"/>
            <a:endCxn id="58" idx="3"/>
          </p:cNvCxnSpPr>
          <p:nvPr/>
        </p:nvCxnSpPr>
        <p:spPr bwMode="auto">
          <a:xfrm rot="10800000" flipV="1">
            <a:off x="365725" y="2184349"/>
            <a:ext cx="183925" cy="1672886"/>
          </a:xfrm>
          <a:prstGeom prst="curved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1" name="Grafik 60">
            <a:extLst>
              <a:ext uri="{FF2B5EF4-FFF2-40B4-BE49-F238E27FC236}">
                <a16:creationId xmlns:a16="http://schemas.microsoft.com/office/drawing/2014/main" xmlns="" id="{96B36FC4-3AD1-3A4E-8604-187F96571EE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9667" y="4091848"/>
            <a:ext cx="231161" cy="231161"/>
          </a:xfrm>
          <a:prstGeom prst="rect">
            <a:avLst/>
          </a:prstGeom>
        </p:spPr>
      </p:pic>
      <p:cxnSp>
        <p:nvCxnSpPr>
          <p:cNvPr id="17408" name="Gekrümmte Verbindung 17407">
            <a:extLst>
              <a:ext uri="{FF2B5EF4-FFF2-40B4-BE49-F238E27FC236}">
                <a16:creationId xmlns:a16="http://schemas.microsoft.com/office/drawing/2014/main" xmlns="" id="{8E64902F-DC34-5E45-B4BC-E00265229E7E}"/>
              </a:ext>
            </a:extLst>
          </p:cNvPr>
          <p:cNvCxnSpPr>
            <a:cxnSpLocks/>
            <a:stCxn id="54" idx="2"/>
            <a:endCxn id="61" idx="3"/>
          </p:cNvCxnSpPr>
          <p:nvPr/>
        </p:nvCxnSpPr>
        <p:spPr bwMode="auto">
          <a:xfrm rot="5400000">
            <a:off x="1095724" y="3342087"/>
            <a:ext cx="1440446" cy="290238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349655A1-9A44-A445-995F-BA2DBAD92740}"/>
              </a:ext>
            </a:extLst>
          </p:cNvPr>
          <p:cNvSpPr txBox="1"/>
          <p:nvPr/>
        </p:nvSpPr>
        <p:spPr>
          <a:xfrm>
            <a:off x="3796160" y="2894000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9167" y="2862399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xmlns="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0452" y="3857235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:a16="http://schemas.microsoft.com/office/drawing/2014/main" xmlns="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412496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351754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93872" y="2320153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075460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3551" y="3043859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13915" y="3842366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55510" y="3831936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043318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495914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CE9CEC3D-1311-5845-A79D-1610AD0BE2EF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>
                <a:ea typeface="MS PGothic" panose="020B0600070205080204" pitchFamily="34" charset="-128"/>
              </a:rPr>
              <a:t>C: Casting, D: Storage, E: Tallying</a:t>
            </a:r>
            <a:endParaRPr lang="en-US" altLang="en-US" sz="3200" kern="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184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3" grpId="0" animBg="1"/>
      <p:bldP spid="5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Tisch, sitzend, dunkel, rot enthält.&#10;&#10;Automatisch generierte Beschreibung">
            <a:extLst>
              <a:ext uri="{FF2B5EF4-FFF2-40B4-BE49-F238E27FC236}">
                <a16:creationId xmlns:a16="http://schemas.microsoft.com/office/drawing/2014/main" xmlns="" id="{47153D8B-D606-0643-9D60-581FEB8AA7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1260" y="1843885"/>
            <a:ext cx="1498600" cy="1498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0A3B972E-2335-654A-96C4-15D14DEA95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242177"/>
            <a:ext cx="909320" cy="530667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xmlns="" id="{236A9A33-E784-624E-8BF1-E983E69BD40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096090"/>
            <a:ext cx="909320" cy="53066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3C1A0150-5354-2A45-A71A-B181B8072B0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447" y="2268343"/>
            <a:ext cx="909320" cy="713084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84166FD9-BEF1-284A-9DD7-8DFC8DF50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77" name="Textfeld 76">
            <a:extLst>
              <a:ext uri="{FF2B5EF4-FFF2-40B4-BE49-F238E27FC236}">
                <a16:creationId xmlns:a16="http://schemas.microsoft.com/office/drawing/2014/main" xmlns="" id="{349655A1-9A44-A445-995F-BA2DBAD92740}"/>
              </a:ext>
            </a:extLst>
          </p:cNvPr>
          <p:cNvSpPr txBox="1"/>
          <p:nvPr/>
        </p:nvSpPr>
        <p:spPr>
          <a:xfrm>
            <a:off x="3796160" y="3377073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99167" y="3345472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:a16="http://schemas.microsoft.com/office/drawing/2014/main" xmlns="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00452" y="4340308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:a16="http://schemas.microsoft.com/office/drawing/2014/main" xmlns="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895569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24" name="Grafik 2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25A0F62D-6D2C-4A48-8078-DEFC3094B4F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05307" y="2205283"/>
            <a:ext cx="250355" cy="2427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57505024-ABEF-D044-A25C-7E4F2CC36700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38570" y="2951840"/>
            <a:ext cx="1000252" cy="6171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1C029C74-9FAE-454D-BF34-5412A2757BD4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44096" y="1851259"/>
            <a:ext cx="909320" cy="928666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FA304060-4B21-374D-825E-728D7D7DE16F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764072" y="1827494"/>
            <a:ext cx="250355" cy="242768"/>
          </a:xfrm>
          <a:prstGeom prst="rect">
            <a:avLst/>
          </a:prstGeom>
        </p:spPr>
      </p:pic>
      <p:pic>
        <p:nvPicPr>
          <p:cNvPr id="23" name="Grafik 2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40B38CB4-438E-854B-8621-DD8300D9F446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77887" y="2956897"/>
            <a:ext cx="250355" cy="242768"/>
          </a:xfrm>
          <a:prstGeom prst="rect">
            <a:avLst/>
          </a:prstGeom>
        </p:spPr>
      </p:pic>
      <p:pic>
        <p:nvPicPr>
          <p:cNvPr id="52" name="Grafik 16">
            <a:extLst>
              <a:ext uri="{FF2B5EF4-FFF2-40B4-BE49-F238E27FC236}">
                <a16:creationId xmlns:a16="http://schemas.microsoft.com/office/drawing/2014/main" xmlns="" id="{5C0292B4-CD73-BC46-B944-44AAF0630D3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31208" y="1919251"/>
            <a:ext cx="224646" cy="286032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xmlns="" id="{108737CC-F3BE-674B-991C-0124353BB380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>
                <a:ea typeface="MS PGothic" panose="020B0600070205080204" pitchFamily="34" charset="-128"/>
              </a:rPr>
              <a:t>C: Casting, D: Storage, E: Tallying</a:t>
            </a:r>
            <a:endParaRPr lang="en-US" altLang="en-US" sz="3200" kern="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1402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-2.96296E-6 L 0.125 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6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7.40741E-7 L 0.12179 -0.0104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0" y="-53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krümmte Verbindung 33">
            <a:extLst>
              <a:ext uri="{FF2B5EF4-FFF2-40B4-BE49-F238E27FC236}">
                <a16:creationId xmlns:a16="http://schemas.microsoft.com/office/drawing/2014/main" xmlns="" id="{7979A26B-19F6-C64A-A9DF-517528B821D2}"/>
              </a:ext>
            </a:extLst>
          </p:cNvPr>
          <p:cNvCxnSpPr>
            <a:stCxn id="32" idx="1"/>
          </p:cNvCxnSpPr>
          <p:nvPr/>
        </p:nvCxnSpPr>
        <p:spPr bwMode="auto">
          <a:xfrm rot="10800000" flipV="1">
            <a:off x="5392742" y="1959988"/>
            <a:ext cx="290509" cy="569380"/>
          </a:xfrm>
          <a:prstGeom prst="curvedConnector2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 descr="Ein Bild, das Waage, Tisch, erleuchtet, Wein enthält.&#10;&#10;Automatisch generierte Beschreibung">
            <a:extLst>
              <a:ext uri="{FF2B5EF4-FFF2-40B4-BE49-F238E27FC236}">
                <a16:creationId xmlns:a16="http://schemas.microsoft.com/office/drawing/2014/main" xmlns="" id="{7AFF4AD7-1272-C248-9AB1-82B1B8EE21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3858" y="1608273"/>
            <a:ext cx="2194101" cy="2194101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xmlns="" id="{41F57CEF-940D-FB47-A0A2-D54A9BAC304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115" y="2668888"/>
            <a:ext cx="396995" cy="2990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A92D3608-BB7D-A844-AF33-C9884E519EE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9244" y="2881038"/>
            <a:ext cx="436695" cy="392473"/>
          </a:xfrm>
          <a:prstGeom prst="rect">
            <a:avLst/>
          </a:prstGeom>
        </p:spPr>
      </p:pic>
      <p:pic>
        <p:nvPicPr>
          <p:cNvPr id="4" name="Grafik 3" descr="Ein Bild, das rot enthält.&#10;&#10;Automatisch generierte Beschreibung">
            <a:extLst>
              <a:ext uri="{FF2B5EF4-FFF2-40B4-BE49-F238E27FC236}">
                <a16:creationId xmlns:a16="http://schemas.microsoft.com/office/drawing/2014/main" xmlns="" id="{17CCFBAE-C44B-AC4E-9FFE-1AA14B03A5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3439" y="2028332"/>
            <a:ext cx="1498600" cy="149860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74650" y="219075"/>
            <a:ext cx="7220214" cy="685800"/>
          </a:xfrm>
        </p:spPr>
        <p:txBody>
          <a:bodyPr/>
          <a:lstStyle/>
          <a:p>
            <a:r>
              <a:rPr lang="en-US" altLang="en-US" sz="3200" dirty="0">
                <a:ea typeface="MS PGothic" panose="020B0600070205080204" pitchFamily="34" charset="-128"/>
              </a:rPr>
              <a:t>C: Casting, D: Storage, E: Tallying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0D6B5F10-6F7E-E94E-BA09-9A0252B21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93" name="Textfeld 92">
            <a:extLst>
              <a:ext uri="{FF2B5EF4-FFF2-40B4-BE49-F238E27FC236}">
                <a16:creationId xmlns:a16="http://schemas.microsoft.com/office/drawing/2014/main" xmlns="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xmlns="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:a16="http://schemas.microsoft.com/office/drawing/2014/main" xmlns="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4EDEC8EA-551B-DD40-A405-405E68D2157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9083" y="2801042"/>
            <a:ext cx="581241" cy="437769"/>
          </a:xfrm>
          <a:prstGeom prst="rect">
            <a:avLst/>
          </a:prstGeom>
        </p:spPr>
      </p:pic>
      <p:pic>
        <p:nvPicPr>
          <p:cNvPr id="22" name="Grafik 21" descr="Ein Bild, das sitzend, weiß enthält.&#10;&#10;Automatisch generierte Beschreibung">
            <a:extLst>
              <a:ext uri="{FF2B5EF4-FFF2-40B4-BE49-F238E27FC236}">
                <a16:creationId xmlns:a16="http://schemas.microsoft.com/office/drawing/2014/main" xmlns="" id="{6F02D4C1-E609-024C-A387-40B78BC1C58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400966" y="1798228"/>
            <a:ext cx="1939883" cy="1939883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xmlns="" id="{76774F59-9AF2-394A-9E71-A0F4186A92D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/>
          <a:srcRect l="1722" t="1787" r="10063" b="11422"/>
          <a:stretch/>
        </p:blipFill>
        <p:spPr>
          <a:xfrm>
            <a:off x="5683250" y="1677585"/>
            <a:ext cx="1644650" cy="564806"/>
          </a:xfrm>
          <a:prstGeom prst="rect">
            <a:avLst/>
          </a:prstGeom>
        </p:spPr>
      </p:pic>
      <p:pic>
        <p:nvPicPr>
          <p:cNvPr id="50" name="Grafik 16">
            <a:extLst>
              <a:ext uri="{FF2B5EF4-FFF2-40B4-BE49-F238E27FC236}">
                <a16:creationId xmlns:a16="http://schemas.microsoft.com/office/drawing/2014/main" xmlns="" id="{D95E1A4C-ABED-0E4A-9565-1A58F710FA12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90152" y="1535981"/>
            <a:ext cx="582672" cy="7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5173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91843AC3-C803-5A45-AB39-188F3903C2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9060" y="1596437"/>
            <a:ext cx="2602281" cy="2026625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xmlns="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6F072296-A393-2E40-AEC6-0A7A800EA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:a16="http://schemas.microsoft.com/office/drawing/2014/main" xmlns="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:a16="http://schemas.microsoft.com/office/drawing/2014/main" xmlns="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:a16="http://schemas.microsoft.com/office/drawing/2014/main" xmlns="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9" name="Gekrümmte Verbindung 17438">
            <a:extLst>
              <a:ext uri="{FF2B5EF4-FFF2-40B4-BE49-F238E27FC236}">
                <a16:creationId xmlns:a16="http://schemas.microsoft.com/office/drawing/2014/main" xmlns="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:a16="http://schemas.microsoft.com/office/drawing/2014/main" xmlns="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:a16="http://schemas.microsoft.com/office/drawing/2014/main" xmlns="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B7169A7-E224-F241-B665-25512026192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79846" y="1788393"/>
            <a:ext cx="250355" cy="242768"/>
          </a:xfrm>
          <a:prstGeom prst="rect">
            <a:avLst/>
          </a:prstGeom>
        </p:spPr>
      </p:pic>
      <p:pic>
        <p:nvPicPr>
          <p:cNvPr id="20" name="Grafik 19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4909EC38-32B3-4646-AF5C-80439D7A58D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17946" y="3144054"/>
            <a:ext cx="250355" cy="242768"/>
          </a:xfrm>
          <a:prstGeom prst="rect">
            <a:avLst/>
          </a:prstGeom>
        </p:spPr>
      </p:pic>
      <p:pic>
        <p:nvPicPr>
          <p:cNvPr id="21" name="Grafik 20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B58DEB51-BDA3-F54D-944C-CC9CE5ED265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05856" y="2424961"/>
            <a:ext cx="250355" cy="2427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D6278C4B-AF7F-C843-A6BB-4BCE3F4BD9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2730850" y="2186793"/>
            <a:ext cx="624548" cy="624548"/>
          </a:xfrm>
          <a:prstGeom prst="rect">
            <a:avLst/>
          </a:prstGeom>
        </p:spPr>
      </p:pic>
      <p:pic>
        <p:nvPicPr>
          <p:cNvPr id="35" name="Grafik 3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E6207C21-AD1D-184C-AE97-09146B3C4AD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06056" y="2424961"/>
            <a:ext cx="250355" cy="242768"/>
          </a:xfrm>
          <a:prstGeom prst="rect">
            <a:avLst/>
          </a:prstGeom>
        </p:spPr>
      </p:pic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xmlns="" id="{CEECC160-1E0E-E049-BC9C-29D889EE85DA}"/>
              </a:ext>
            </a:extLst>
          </p:cNvPr>
          <p:cNvCxnSpPr>
            <a:cxnSpLocks/>
          </p:cNvCxnSpPr>
          <p:nvPr/>
        </p:nvCxnSpPr>
        <p:spPr bwMode="auto">
          <a:xfrm>
            <a:off x="3355398" y="2546345"/>
            <a:ext cx="271722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Gerade Verbindung 38">
            <a:extLst>
              <a:ext uri="{FF2B5EF4-FFF2-40B4-BE49-F238E27FC236}">
                <a16:creationId xmlns:a16="http://schemas.microsoft.com/office/drawing/2014/main" xmlns="" id="{AB052D93-71C7-3F46-B32D-2B259C23CA93}"/>
              </a:ext>
            </a:extLst>
          </p:cNvPr>
          <p:cNvCxnSpPr>
            <a:cxnSpLocks/>
          </p:cNvCxnSpPr>
          <p:nvPr/>
        </p:nvCxnSpPr>
        <p:spPr bwMode="auto">
          <a:xfrm>
            <a:off x="3043124" y="2863910"/>
            <a:ext cx="0" cy="22206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xmlns="" id="{51CA8323-B7E7-A040-8B56-A2411020C7A2}"/>
              </a:ext>
            </a:extLst>
          </p:cNvPr>
          <p:cNvCxnSpPr>
            <a:cxnSpLocks/>
          </p:cNvCxnSpPr>
          <p:nvPr/>
        </p:nvCxnSpPr>
        <p:spPr bwMode="auto">
          <a:xfrm>
            <a:off x="2440998" y="2546345"/>
            <a:ext cx="271722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Gerade Verbindung 43">
            <a:extLst>
              <a:ext uri="{FF2B5EF4-FFF2-40B4-BE49-F238E27FC236}">
                <a16:creationId xmlns:a16="http://schemas.microsoft.com/office/drawing/2014/main" xmlns="" id="{9145AF9C-2B0C-784E-B329-69FBC54447AF}"/>
              </a:ext>
            </a:extLst>
          </p:cNvPr>
          <p:cNvCxnSpPr>
            <a:cxnSpLocks/>
          </p:cNvCxnSpPr>
          <p:nvPr/>
        </p:nvCxnSpPr>
        <p:spPr bwMode="auto">
          <a:xfrm>
            <a:off x="3005024" y="2109530"/>
            <a:ext cx="0" cy="14599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chteck 39">
            <a:extLst>
              <a:ext uri="{FF2B5EF4-FFF2-40B4-BE49-F238E27FC236}">
                <a16:creationId xmlns:a16="http://schemas.microsoft.com/office/drawing/2014/main" xmlns="" id="{E18A33C5-98AF-B34A-93C4-1CEFFF630470}"/>
              </a:ext>
            </a:extLst>
          </p:cNvPr>
          <p:cNvSpPr/>
          <p:nvPr/>
        </p:nvSpPr>
        <p:spPr bwMode="auto">
          <a:xfrm>
            <a:off x="4865924" y="2139466"/>
            <a:ext cx="794873" cy="208201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Phishing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xmlns="" id="{7E9927ED-7CB8-D440-BE31-2556E7143D2A}"/>
              </a:ext>
            </a:extLst>
          </p:cNvPr>
          <p:cNvSpPr/>
          <p:nvPr/>
        </p:nvSpPr>
        <p:spPr bwMode="auto">
          <a:xfrm>
            <a:off x="4867873" y="2387872"/>
            <a:ext cx="1301179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Physical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Access</a:t>
            </a:r>
          </a:p>
        </p:txBody>
      </p:sp>
      <p:pic>
        <p:nvPicPr>
          <p:cNvPr id="51" name="Grafik 16">
            <a:extLst>
              <a:ext uri="{FF2B5EF4-FFF2-40B4-BE49-F238E27FC236}">
                <a16:creationId xmlns:a16="http://schemas.microsoft.com/office/drawing/2014/main" xmlns="" id="{DFBF142F-A398-DC42-A52D-15218D6765B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40561" y="2167499"/>
            <a:ext cx="299004" cy="380709"/>
          </a:xfrm>
          <a:prstGeom prst="rect">
            <a:avLst/>
          </a:prstGeom>
        </p:spPr>
      </p:pic>
      <p:sp>
        <p:nvSpPr>
          <p:cNvPr id="52" name="Rechteck 51">
            <a:extLst>
              <a:ext uri="{FF2B5EF4-FFF2-40B4-BE49-F238E27FC236}">
                <a16:creationId xmlns:a16="http://schemas.microsoft.com/office/drawing/2014/main" xmlns="" id="{141339B3-BEB3-C04A-9172-4FA87090FDE7}"/>
              </a:ext>
            </a:extLst>
          </p:cNvPr>
          <p:cNvSpPr/>
          <p:nvPr/>
        </p:nvSpPr>
        <p:spPr bwMode="auto">
          <a:xfrm>
            <a:off x="3735751" y="2708101"/>
            <a:ext cx="1004983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File Shares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xmlns="" id="{3ACFA745-ABC0-4F49-8BB7-9DFA396F9A76}"/>
              </a:ext>
            </a:extLst>
          </p:cNvPr>
          <p:cNvSpPr/>
          <p:nvPr/>
        </p:nvSpPr>
        <p:spPr bwMode="auto">
          <a:xfrm>
            <a:off x="3735751" y="2951941"/>
            <a:ext cx="2718375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Weak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,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stored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or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default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credentials</a:t>
            </a:r>
            <a:endParaRPr kumimoji="0" lang="de-DE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xmlns="" id="{D2456D1E-A8D4-9B4F-9CD5-42B750827E30}"/>
              </a:ext>
            </a:extLst>
          </p:cNvPr>
          <p:cNvSpPr/>
          <p:nvPr/>
        </p:nvSpPr>
        <p:spPr bwMode="auto">
          <a:xfrm>
            <a:off x="3735751" y="3195781"/>
            <a:ext cx="1130173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Known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vulns</a:t>
            </a:r>
            <a:endParaRPr kumimoji="0" lang="de-DE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xmlns="" id="{AEEEDA0B-151A-2B49-90CB-F4D7D0B646BE}"/>
              </a:ext>
            </a:extLst>
          </p:cNvPr>
          <p:cNvSpPr/>
          <p:nvPr/>
        </p:nvSpPr>
        <p:spPr bwMode="auto">
          <a:xfrm>
            <a:off x="3735751" y="3424404"/>
            <a:ext cx="1738910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Plaintext</a:t>
            </a: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connections</a:t>
            </a:r>
            <a:endParaRPr kumimoji="0" lang="de-DE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xmlns="" id="{B6A5FC37-8F26-BD4F-887C-793F8C9E5640}"/>
              </a:ext>
            </a:extLst>
          </p:cNvPr>
          <p:cNvSpPr/>
          <p:nvPr/>
        </p:nvSpPr>
        <p:spPr bwMode="auto">
          <a:xfrm>
            <a:off x="4909231" y="3195781"/>
            <a:ext cx="2477440" cy="205056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Authentication Protocol </a:t>
            </a:r>
            <a:r>
              <a:rPr kumimoji="0" lang="de-DE" sz="1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Abuse</a:t>
            </a:r>
            <a:endParaRPr kumimoji="0" lang="de-DE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60" name="Grafik 59">
            <a:extLst>
              <a:ext uri="{FF2B5EF4-FFF2-40B4-BE49-F238E27FC236}">
                <a16:creationId xmlns:a16="http://schemas.microsoft.com/office/drawing/2014/main" xmlns="" id="{40A4B1DD-75F6-634C-9D40-A1B5FB3ACEC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80759" y="2312502"/>
            <a:ext cx="254277" cy="254277"/>
          </a:xfrm>
          <a:prstGeom prst="rect">
            <a:avLst/>
          </a:prstGeom>
        </p:spPr>
      </p:pic>
      <p:sp>
        <p:nvSpPr>
          <p:cNvPr id="41" name="Title 1">
            <a:extLst>
              <a:ext uri="{FF2B5EF4-FFF2-40B4-BE49-F238E27FC236}">
                <a16:creationId xmlns:a16="http://schemas.microsoft.com/office/drawing/2014/main" xmlns="" id="{3BBBEC28-82C5-874E-893E-20999BB31FD5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>
                <a:ea typeface="MS PGothic" panose="020B0600070205080204" pitchFamily="34" charset="-128"/>
              </a:rPr>
              <a:t>C: Casting, D: Storage, E: Tallying</a:t>
            </a:r>
            <a:endParaRPr lang="en-US" altLang="en-US" sz="3200" kern="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7024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12821E-7 -1.11111E-6 L -0.13462 0.1062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7" y="537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0" grpId="2" animBg="1"/>
      <p:bldP spid="49" grpId="0" animBg="1"/>
      <p:bldP spid="49" grpId="1" animBg="1"/>
      <p:bldP spid="49" grpId="2" animBg="1"/>
      <p:bldP spid="52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B0A1705-C625-1C4C-B6ED-3A2C6765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PVPF Full Threat </a:t>
            </a:r>
            <a:r>
              <a:rPr lang="en-US" smtClean="0"/>
              <a:t>Map</a:t>
            </a:r>
            <a:endParaRPr lang="en-US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xmlns="" id="{AE13524E-3BF1-BA48-8A1C-0B095F5338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57195" y="1219200"/>
            <a:ext cx="7467810" cy="518160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CEB6E2FD-0CF2-0244-9B4F-31AE218D10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Grafik 16">
            <a:extLst>
              <a:ext uri="{FF2B5EF4-FFF2-40B4-BE49-F238E27FC236}">
                <a16:creationId xmlns:a16="http://schemas.microsoft.com/office/drawing/2014/main" xmlns="" id="{6B67621C-F707-6746-8843-EB9F87F0275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11588" y="371912"/>
            <a:ext cx="299004" cy="380709"/>
          </a:xfrm>
          <a:prstGeom prst="rect">
            <a:avLst/>
          </a:prstGeom>
        </p:spPr>
      </p:pic>
      <p:pic>
        <p:nvPicPr>
          <p:cNvPr id="10" name="Grafik 9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6925987D-DF80-A549-889F-9CD47F75873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48837" y="393978"/>
            <a:ext cx="368458" cy="357293"/>
          </a:xfrm>
          <a:prstGeom prst="rect">
            <a:avLst/>
          </a:prstGeom>
        </p:spPr>
      </p:pic>
      <p:sp>
        <p:nvSpPr>
          <p:cNvPr id="11" name="Textfeld 92">
            <a:extLst>
              <a:ext uri="{FF2B5EF4-FFF2-40B4-BE49-F238E27FC236}">
                <a16:creationId xmlns:a16="http://schemas.microsoft.com/office/drawing/2014/main" xmlns="" id="{969C7263-5F07-4347-90D6-870A834AE101}"/>
              </a:ext>
            </a:extLst>
          </p:cNvPr>
          <p:cNvSpPr txBox="1"/>
          <p:nvPr/>
        </p:nvSpPr>
        <p:spPr>
          <a:xfrm>
            <a:off x="8224665" y="447173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100" b="1" smtClean="0"/>
              <a:t>THREAT </a:t>
            </a:r>
            <a:r>
              <a:rPr lang="en-US" sz="1100" b="1" smtClean="0"/>
              <a:t>EVENTS</a:t>
            </a:r>
            <a:endParaRPr lang="en-US" sz="1100"/>
          </a:p>
        </p:txBody>
      </p:sp>
      <p:pic>
        <p:nvPicPr>
          <p:cNvPr id="14" name="Grafik 1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EABCC9B-358D-5448-A98E-22A54ED82A9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73594" y="3666245"/>
            <a:ext cx="129142" cy="12522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F97CD2E9-D7DA-CB48-B5DB-6432DE4E01C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91180" y="3797824"/>
            <a:ext cx="107839" cy="10783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A3CA598F-5DA8-E049-99BA-0CA676534C6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02405" y="3797824"/>
            <a:ext cx="107839" cy="10783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940F2DAE-7303-0C45-B488-94CA73FF6A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62277" y="3828739"/>
            <a:ext cx="107839" cy="10783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46F7C127-C04F-4943-AA64-1DE050E17D2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9055" y="5979049"/>
            <a:ext cx="107839" cy="107839"/>
          </a:xfrm>
          <a:prstGeom prst="rect">
            <a:avLst/>
          </a:prstGeom>
        </p:spPr>
      </p:pic>
      <p:pic>
        <p:nvPicPr>
          <p:cNvPr id="31" name="Grafik 3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DCE82633-F33A-3E4B-A4DE-6574FCEAE08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25356" y="3464451"/>
            <a:ext cx="142056" cy="137752"/>
          </a:xfrm>
          <a:prstGeom prst="rect">
            <a:avLst/>
          </a:prstGeom>
        </p:spPr>
      </p:pic>
      <p:pic>
        <p:nvPicPr>
          <p:cNvPr id="32" name="Grafik 3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36BE4B2-503D-1445-94B5-64293DC8E8E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03635" y="3648482"/>
            <a:ext cx="142056" cy="137752"/>
          </a:xfrm>
          <a:prstGeom prst="rect">
            <a:avLst/>
          </a:prstGeom>
        </p:spPr>
      </p:pic>
      <p:pic>
        <p:nvPicPr>
          <p:cNvPr id="15" name="Grafik 1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53C4F6F0-8475-3E40-930E-A05DFE0868F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16763" y="3505500"/>
            <a:ext cx="117520" cy="11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4063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Conclusions on the Swiss RPV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/>
          </a:p>
        </p:txBody>
      </p:sp>
      <p:pic>
        <p:nvPicPr>
          <p:cNvPr id="8" name="Grafik 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C859C334-D85B-DA49-9A8A-89030ADFA49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1026" y="3660661"/>
            <a:ext cx="490909" cy="476034"/>
          </a:xfrm>
          <a:prstGeom prst="rect">
            <a:avLst/>
          </a:prstGeom>
        </p:spPr>
      </p:pic>
      <p:pic>
        <p:nvPicPr>
          <p:cNvPr id="26" name="Grafik 25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60627D9B-6A38-B64E-AF7F-B38A0ADB57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4005" y="4324151"/>
            <a:ext cx="446281" cy="432758"/>
          </a:xfrm>
          <a:prstGeom prst="rect">
            <a:avLst/>
          </a:prstGeom>
        </p:spPr>
      </p:pic>
      <p:pic>
        <p:nvPicPr>
          <p:cNvPr id="20" name="Grafik 19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9F4AE559-A9CC-8C4F-A086-09647CBA8C8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70190" y="2669823"/>
            <a:ext cx="490909" cy="476034"/>
          </a:xfrm>
          <a:prstGeom prst="rect">
            <a:avLst/>
          </a:prstGeom>
        </p:spPr>
      </p:pic>
      <p:pic>
        <p:nvPicPr>
          <p:cNvPr id="22" name="Grafik 21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49FBE9BF-D57B-4047-B529-5138934FAE0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3829" y="4259920"/>
            <a:ext cx="490909" cy="476034"/>
          </a:xfrm>
          <a:prstGeom prst="rect">
            <a:avLst/>
          </a:prstGeom>
        </p:spPr>
      </p:pic>
      <p:pic>
        <p:nvPicPr>
          <p:cNvPr id="23" name="Grafik 22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D4AF5AB0-C03B-9A42-AD12-86EF2A18F7A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9096" y="5514192"/>
            <a:ext cx="490909" cy="476034"/>
          </a:xfrm>
          <a:prstGeom prst="rect">
            <a:avLst/>
          </a:prstGeom>
        </p:spPr>
      </p:pic>
      <p:pic>
        <p:nvPicPr>
          <p:cNvPr id="24" name="Grafik 23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191A5E1B-ABA4-4447-875D-88DAC7F67B5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37194" y="2034694"/>
            <a:ext cx="490909" cy="476034"/>
          </a:xfrm>
          <a:prstGeom prst="rect">
            <a:avLst/>
          </a:prstGeom>
        </p:spPr>
      </p:pic>
      <p:pic>
        <p:nvPicPr>
          <p:cNvPr id="32" name="Grafik 31" descr="Ein Bild, das Gebäude enthält.&#10;&#10;Automatisch generierte Beschreibung">
            <a:extLst>
              <a:ext uri="{FF2B5EF4-FFF2-40B4-BE49-F238E27FC236}">
                <a16:creationId xmlns:a16="http://schemas.microsoft.com/office/drawing/2014/main" xmlns="" id="{F4ED5327-9206-B44E-AC90-B6B15BBF3E0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8137" y="4540530"/>
            <a:ext cx="490909" cy="476034"/>
          </a:xfrm>
          <a:prstGeom prst="rect">
            <a:avLst/>
          </a:prstGeom>
        </p:spPr>
      </p:pic>
      <p:pic>
        <p:nvPicPr>
          <p:cNvPr id="36" name="Grafik 35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BF7EA6F9-CF27-B34C-A804-065CCDE6BFB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3829" y="3362810"/>
            <a:ext cx="490909" cy="476034"/>
          </a:xfrm>
          <a:prstGeom prst="rect">
            <a:avLst/>
          </a:prstGeom>
        </p:spPr>
      </p:pic>
      <p:pic>
        <p:nvPicPr>
          <p:cNvPr id="37" name="Grafik 3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1F40D0BF-7AA7-434C-88A3-4E46EA32AE9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02901" y="5166713"/>
            <a:ext cx="304816" cy="295579"/>
          </a:xfrm>
          <a:prstGeom prst="rect">
            <a:avLst/>
          </a:prstGeom>
        </p:spPr>
      </p:pic>
      <p:pic>
        <p:nvPicPr>
          <p:cNvPr id="38" name="Grafik 37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1488B31E-FBC8-6F49-9782-3513F5D62FF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29381" y="4804815"/>
            <a:ext cx="277105" cy="268708"/>
          </a:xfrm>
          <a:prstGeom prst="rect">
            <a:avLst/>
          </a:prstGeom>
        </p:spPr>
      </p:pic>
      <p:pic>
        <p:nvPicPr>
          <p:cNvPr id="39" name="Grafik 3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8AF364B3-5630-5D4E-99AE-35A5FD0D34A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62322" y="4397668"/>
            <a:ext cx="277105" cy="268708"/>
          </a:xfrm>
          <a:prstGeom prst="rect">
            <a:avLst/>
          </a:prstGeom>
        </p:spPr>
      </p:pic>
      <p:pic>
        <p:nvPicPr>
          <p:cNvPr id="42" name="Grafik 4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FE714B5-36FE-064A-9636-4EAC32A74A9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89827" y="1938275"/>
            <a:ext cx="189267" cy="183532"/>
          </a:xfrm>
          <a:prstGeom prst="rect">
            <a:avLst/>
          </a:prstGeom>
        </p:spPr>
      </p:pic>
      <p:pic>
        <p:nvPicPr>
          <p:cNvPr id="43" name="Grafik 4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04D3BA5-9360-204C-A0F2-BB32CECDE14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32627" y="2479295"/>
            <a:ext cx="189267" cy="183532"/>
          </a:xfrm>
          <a:prstGeom prst="rect">
            <a:avLst/>
          </a:prstGeom>
        </p:spPr>
      </p:pic>
      <p:pic>
        <p:nvPicPr>
          <p:cNvPr id="44" name="Grafik 4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5F46A98-8774-AC44-ADF1-A319D0DF29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36555" y="3157197"/>
            <a:ext cx="189267" cy="183532"/>
          </a:xfrm>
          <a:prstGeom prst="rect">
            <a:avLst/>
          </a:prstGeom>
        </p:spPr>
      </p:pic>
      <p:pic>
        <p:nvPicPr>
          <p:cNvPr id="45" name="Grafik 4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2BB31256-F841-DD49-AD02-C732B2B0D10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82307" y="2014475"/>
            <a:ext cx="189267" cy="183532"/>
          </a:xfrm>
          <a:prstGeom prst="rect">
            <a:avLst/>
          </a:prstGeom>
        </p:spPr>
      </p:pic>
      <p:pic>
        <p:nvPicPr>
          <p:cNvPr id="46" name="Grafik 4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42A63D7-324B-294B-8F3D-1FFAFE48B06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19367" y="2357375"/>
            <a:ext cx="189267" cy="183532"/>
          </a:xfrm>
          <a:prstGeom prst="rect">
            <a:avLst/>
          </a:prstGeom>
        </p:spPr>
      </p:pic>
      <p:pic>
        <p:nvPicPr>
          <p:cNvPr id="47" name="Grafik 4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57C1478A-3BBB-1E4B-8FEE-FFEBBFB5FDA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3790" y="1795003"/>
            <a:ext cx="189267" cy="183532"/>
          </a:xfrm>
          <a:prstGeom prst="rect">
            <a:avLst/>
          </a:prstGeom>
        </p:spPr>
      </p:pic>
      <p:pic>
        <p:nvPicPr>
          <p:cNvPr id="48" name="Grafik 4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9150DF1-5C69-1046-A5F6-3D53B4E27FE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07887" y="2182115"/>
            <a:ext cx="189267" cy="183532"/>
          </a:xfrm>
          <a:prstGeom prst="rect">
            <a:avLst/>
          </a:prstGeom>
        </p:spPr>
      </p:pic>
      <p:pic>
        <p:nvPicPr>
          <p:cNvPr id="49" name="Grafik 4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895ADDC-36E2-4746-8651-E76BBA77AE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91707" y="2966975"/>
            <a:ext cx="189267" cy="183532"/>
          </a:xfrm>
          <a:prstGeom prst="rect">
            <a:avLst/>
          </a:prstGeom>
        </p:spPr>
      </p:pic>
      <p:pic>
        <p:nvPicPr>
          <p:cNvPr id="50" name="Grafik 4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7282AC3-0A7B-4E47-A62E-0A3A79D2D76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57567" y="1717295"/>
            <a:ext cx="189267" cy="183532"/>
          </a:xfrm>
          <a:prstGeom prst="rect">
            <a:avLst/>
          </a:prstGeom>
        </p:spPr>
      </p:pic>
      <p:pic>
        <p:nvPicPr>
          <p:cNvPr id="51" name="Grafik 5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0539C5D-B33C-CC42-83BB-BB9C9B989C3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94627" y="2060195"/>
            <a:ext cx="189267" cy="183532"/>
          </a:xfrm>
          <a:prstGeom prst="rect">
            <a:avLst/>
          </a:prstGeom>
        </p:spPr>
      </p:pic>
      <p:pic>
        <p:nvPicPr>
          <p:cNvPr id="52" name="Grafik 5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E152455-AE6F-9E4E-8A9E-0F454E8C6AD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11847" y="2273555"/>
            <a:ext cx="189267" cy="183532"/>
          </a:xfrm>
          <a:prstGeom prst="rect">
            <a:avLst/>
          </a:prstGeom>
        </p:spPr>
      </p:pic>
      <p:pic>
        <p:nvPicPr>
          <p:cNvPr id="53" name="Grafik 5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0FDA81D-7B52-3543-B03C-26D0514F80F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4167" y="2319275"/>
            <a:ext cx="189267" cy="183532"/>
          </a:xfrm>
          <a:prstGeom prst="rect">
            <a:avLst/>
          </a:prstGeom>
        </p:spPr>
      </p:pic>
      <p:pic>
        <p:nvPicPr>
          <p:cNvPr id="54" name="Grafik 53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2C61610F-404C-8C44-8A70-97FB6683A333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2948" y="2535873"/>
            <a:ext cx="304816" cy="295579"/>
          </a:xfrm>
          <a:prstGeom prst="rect">
            <a:avLst/>
          </a:prstGeom>
        </p:spPr>
      </p:pic>
      <p:pic>
        <p:nvPicPr>
          <p:cNvPr id="55" name="Grafik 54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67FC26E2-BA2A-A141-886E-5DD5575F0F1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79153" y="1640682"/>
            <a:ext cx="304816" cy="295579"/>
          </a:xfrm>
          <a:prstGeom prst="rect">
            <a:avLst/>
          </a:prstGeom>
        </p:spPr>
      </p:pic>
      <p:pic>
        <p:nvPicPr>
          <p:cNvPr id="56" name="Grafik 5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4303072-7346-1F4C-B7DF-1C4F02874E1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08614" y="4169673"/>
            <a:ext cx="189267" cy="183532"/>
          </a:xfrm>
          <a:prstGeom prst="rect">
            <a:avLst/>
          </a:prstGeom>
        </p:spPr>
      </p:pic>
      <p:pic>
        <p:nvPicPr>
          <p:cNvPr id="57" name="Grafik 5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B30653F-B3C6-0E49-81B0-DA3FA312DDE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70578" y="3925673"/>
            <a:ext cx="189267" cy="183532"/>
          </a:xfrm>
          <a:prstGeom prst="rect">
            <a:avLst/>
          </a:prstGeom>
        </p:spPr>
      </p:pic>
      <p:pic>
        <p:nvPicPr>
          <p:cNvPr id="58" name="Grafik 5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69A340E6-D7E5-7B43-9060-3C91D11DBB4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77397" y="3770881"/>
            <a:ext cx="189267" cy="183532"/>
          </a:xfrm>
          <a:prstGeom prst="rect">
            <a:avLst/>
          </a:prstGeom>
        </p:spPr>
      </p:pic>
      <p:pic>
        <p:nvPicPr>
          <p:cNvPr id="59" name="Grafik 5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F02F5EC-6B2C-B048-8715-0237F0BF7EF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47613" y="4173470"/>
            <a:ext cx="189267" cy="183532"/>
          </a:xfrm>
          <a:prstGeom prst="rect">
            <a:avLst/>
          </a:prstGeom>
        </p:spPr>
      </p:pic>
      <p:pic>
        <p:nvPicPr>
          <p:cNvPr id="60" name="Grafik 5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A00EC9F-E152-334E-B0EB-0E274AC980C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78198" y="5175353"/>
            <a:ext cx="189267" cy="183532"/>
          </a:xfrm>
          <a:prstGeom prst="rect">
            <a:avLst/>
          </a:prstGeom>
        </p:spPr>
      </p:pic>
      <p:pic>
        <p:nvPicPr>
          <p:cNvPr id="61" name="Grafik 6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C31DC92-4B52-594C-90FD-91618ABD98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0598" y="5640173"/>
            <a:ext cx="189267" cy="183532"/>
          </a:xfrm>
          <a:prstGeom prst="rect">
            <a:avLst/>
          </a:prstGeom>
        </p:spPr>
      </p:pic>
      <p:pic>
        <p:nvPicPr>
          <p:cNvPr id="62" name="Grafik 6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7BCB421-C5F1-B945-B76C-AA0CD9929E3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24858" y="5434433"/>
            <a:ext cx="189267" cy="183532"/>
          </a:xfrm>
          <a:prstGeom prst="rect">
            <a:avLst/>
          </a:prstGeom>
        </p:spPr>
      </p:pic>
      <p:pic>
        <p:nvPicPr>
          <p:cNvPr id="63" name="Grafik 62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5196E03-64BF-6B42-8A05-68B265B2A0A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18178" y="4687673"/>
            <a:ext cx="189267" cy="183532"/>
          </a:xfrm>
          <a:prstGeom prst="rect">
            <a:avLst/>
          </a:prstGeom>
        </p:spPr>
      </p:pic>
      <p:pic>
        <p:nvPicPr>
          <p:cNvPr id="64" name="Grafik 6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7C9448C0-2C35-DD4B-B391-276461E9B0C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35689" y="3613915"/>
            <a:ext cx="304816" cy="295579"/>
          </a:xfrm>
          <a:prstGeom prst="rect">
            <a:avLst/>
          </a:prstGeom>
        </p:spPr>
      </p:pic>
      <p:pic>
        <p:nvPicPr>
          <p:cNvPr id="65" name="Grafik 6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7C207BA-0519-8F4A-9DD5-96600274E2F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696707" y="2585975"/>
            <a:ext cx="189267" cy="183532"/>
          </a:xfrm>
          <a:prstGeom prst="rect">
            <a:avLst/>
          </a:prstGeom>
        </p:spPr>
      </p:pic>
      <p:pic>
        <p:nvPicPr>
          <p:cNvPr id="66" name="Grafik 6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71256BD-3C74-034E-AF68-9F22D91AA96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01507" y="1702055"/>
            <a:ext cx="189267" cy="183532"/>
          </a:xfrm>
          <a:prstGeom prst="rect">
            <a:avLst/>
          </a:prstGeom>
        </p:spPr>
      </p:pic>
      <p:pic>
        <p:nvPicPr>
          <p:cNvPr id="67" name="Grafik 6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3CE6441-8CDA-3F41-9EBA-0A6AA3808FD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61527" y="1976375"/>
            <a:ext cx="189267" cy="183532"/>
          </a:xfrm>
          <a:prstGeom prst="rect">
            <a:avLst/>
          </a:prstGeom>
        </p:spPr>
      </p:pic>
      <p:pic>
        <p:nvPicPr>
          <p:cNvPr id="68" name="Grafik 6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5B3C87E4-9A3F-8645-BA35-1C04D790B8E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36542" y="4306228"/>
            <a:ext cx="277105" cy="268708"/>
          </a:xfrm>
          <a:prstGeom prst="rect">
            <a:avLst/>
          </a:prstGeom>
        </p:spPr>
      </p:pic>
      <p:pic>
        <p:nvPicPr>
          <p:cNvPr id="69" name="Grafik 68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063F9A19-984C-2440-AF21-5703413B697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51142" y="1700188"/>
            <a:ext cx="277105" cy="268708"/>
          </a:xfrm>
          <a:prstGeom prst="rect">
            <a:avLst/>
          </a:prstGeom>
        </p:spPr>
      </p:pic>
      <p:pic>
        <p:nvPicPr>
          <p:cNvPr id="72" name="Grafik 71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9B70D0ED-B1E6-C44D-9288-4CFD74A08EC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03642" y="4824388"/>
            <a:ext cx="277105" cy="268708"/>
          </a:xfrm>
          <a:prstGeom prst="rect">
            <a:avLst/>
          </a:prstGeom>
        </p:spPr>
      </p:pic>
      <p:pic>
        <p:nvPicPr>
          <p:cNvPr id="73" name="Grafik 72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1BF430F8-3EF2-F441-A12E-AAEF6438FA9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19822" y="5441608"/>
            <a:ext cx="277105" cy="268708"/>
          </a:xfrm>
          <a:prstGeom prst="rect">
            <a:avLst/>
          </a:prstGeom>
        </p:spPr>
      </p:pic>
      <p:pic>
        <p:nvPicPr>
          <p:cNvPr id="74" name="Grafik 73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AEA254C-315F-9245-8B6B-6146F720284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8782" y="5144428"/>
            <a:ext cx="277105" cy="268708"/>
          </a:xfrm>
          <a:prstGeom prst="rect">
            <a:avLst/>
          </a:prstGeom>
        </p:spPr>
      </p:pic>
      <p:pic>
        <p:nvPicPr>
          <p:cNvPr id="75" name="Grafik 74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665CA726-6C32-B343-BE05-700BEB0E330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00622" y="5715928"/>
            <a:ext cx="277105" cy="268708"/>
          </a:xfrm>
          <a:prstGeom prst="rect">
            <a:avLst/>
          </a:prstGeom>
        </p:spPr>
      </p:pic>
      <p:pic>
        <p:nvPicPr>
          <p:cNvPr id="76" name="Grafik 75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B354BFC4-6C2E-A84C-BBCB-403C24FB47B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89601" y="5383935"/>
            <a:ext cx="277105" cy="268708"/>
          </a:xfrm>
          <a:prstGeom prst="rect">
            <a:avLst/>
          </a:prstGeom>
        </p:spPr>
      </p:pic>
      <p:pic>
        <p:nvPicPr>
          <p:cNvPr id="77" name="Grafik 76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9470876C-22C3-504A-BEDF-375960E8D8B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9341" y="4595213"/>
            <a:ext cx="304816" cy="295579"/>
          </a:xfrm>
          <a:prstGeom prst="rect">
            <a:avLst/>
          </a:prstGeom>
        </p:spPr>
      </p:pic>
      <p:pic>
        <p:nvPicPr>
          <p:cNvPr id="78" name="Grafik 77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7C9BA141-068C-5249-AB67-8EC302CB474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68761" y="3185513"/>
            <a:ext cx="304816" cy="295579"/>
          </a:xfrm>
          <a:prstGeom prst="rect">
            <a:avLst/>
          </a:prstGeom>
        </p:spPr>
      </p:pic>
      <p:pic>
        <p:nvPicPr>
          <p:cNvPr id="80" name="Grafik 79" descr="Ein Bild, das Zeichnung, Schild enthält.&#10;&#10;Automatisch generierte Beschreibung">
            <a:extLst>
              <a:ext uri="{FF2B5EF4-FFF2-40B4-BE49-F238E27FC236}">
                <a16:creationId xmlns:a16="http://schemas.microsoft.com/office/drawing/2014/main" xmlns="" id="{380BC5A9-7486-0A4B-A81D-894579D2CBF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47581" y="2233013"/>
            <a:ext cx="304816" cy="295579"/>
          </a:xfrm>
          <a:prstGeom prst="rect">
            <a:avLst/>
          </a:prstGeom>
        </p:spPr>
      </p:pic>
      <p:pic>
        <p:nvPicPr>
          <p:cNvPr id="81" name="Grafik 8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1C06B1A-6AAC-0E44-ADE6-54BDBBDFA52A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17703" y="3500827"/>
            <a:ext cx="490909" cy="476034"/>
          </a:xfrm>
          <a:prstGeom prst="rect">
            <a:avLst/>
          </a:prstGeom>
        </p:spPr>
      </p:pic>
      <p:pic>
        <p:nvPicPr>
          <p:cNvPr id="83" name="Grafik 82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8CCAE212-E7F7-6240-8787-DD064096367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060529" y="2669035"/>
            <a:ext cx="304816" cy="295579"/>
          </a:xfrm>
          <a:prstGeom prst="rect">
            <a:avLst/>
          </a:prstGeom>
        </p:spPr>
      </p:pic>
      <p:pic>
        <p:nvPicPr>
          <p:cNvPr id="84" name="Grafik 83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B9F3E46F-87F4-AD4C-B328-4D47F08B1FBC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28069" y="5480815"/>
            <a:ext cx="304816" cy="295579"/>
          </a:xfrm>
          <a:prstGeom prst="rect">
            <a:avLst/>
          </a:prstGeom>
        </p:spPr>
      </p:pic>
      <p:pic>
        <p:nvPicPr>
          <p:cNvPr id="91" name="Grafik 9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60BD973-3EA9-B54C-B0D4-898DCEFF15D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39775" y="2959077"/>
            <a:ext cx="189267" cy="183532"/>
          </a:xfrm>
          <a:prstGeom prst="rect">
            <a:avLst/>
          </a:prstGeom>
        </p:spPr>
      </p:pic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4B157EC-94EB-7A4D-9366-E05DC881CB5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86435" y="5031717"/>
            <a:ext cx="189267" cy="183532"/>
          </a:xfrm>
          <a:prstGeom prst="rect">
            <a:avLst/>
          </a:prstGeom>
        </p:spPr>
      </p:pic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5004B17A-8B9F-BB42-AD21-C1F930BF404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39775" y="5801337"/>
            <a:ext cx="189267" cy="183532"/>
          </a:xfrm>
          <a:prstGeom prst="rect">
            <a:avLst/>
          </a:prstGeom>
        </p:spPr>
      </p:pic>
      <p:pic>
        <p:nvPicPr>
          <p:cNvPr id="97" name="Grafik 9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11AC03B-9B38-794F-91C5-03B0A2ACAD9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54915" y="4947897"/>
            <a:ext cx="189267" cy="183532"/>
          </a:xfrm>
          <a:prstGeom prst="rect">
            <a:avLst/>
          </a:prstGeom>
        </p:spPr>
      </p:pic>
      <p:pic>
        <p:nvPicPr>
          <p:cNvPr id="98" name="Grafik 9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3A5E3BC0-4440-8845-B88E-D33A9DD9234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98655" y="5092677"/>
            <a:ext cx="189267" cy="183532"/>
          </a:xfrm>
          <a:prstGeom prst="rect">
            <a:avLst/>
          </a:prstGeom>
        </p:spPr>
      </p:pic>
      <p:pic>
        <p:nvPicPr>
          <p:cNvPr id="99" name="Grafik 9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C301712B-10CC-1045-9467-162D490FBF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10975" y="5176497"/>
            <a:ext cx="189267" cy="183532"/>
          </a:xfrm>
          <a:prstGeom prst="rect">
            <a:avLst/>
          </a:prstGeom>
        </p:spPr>
      </p:pic>
      <p:pic>
        <p:nvPicPr>
          <p:cNvPr id="100" name="Grafik 9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1BECDE7-129A-4346-AF81-297513B009D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99595" y="5824197"/>
            <a:ext cx="189267" cy="183532"/>
          </a:xfrm>
          <a:prstGeom prst="rect">
            <a:avLst/>
          </a:prstGeom>
        </p:spPr>
      </p:pic>
      <p:pic>
        <p:nvPicPr>
          <p:cNvPr id="101" name="Grafik 10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B0DB6B19-C180-6F48-B8A6-6F8FC15E692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07115" y="5694657"/>
            <a:ext cx="189267" cy="183532"/>
          </a:xfrm>
          <a:prstGeom prst="rect">
            <a:avLst/>
          </a:prstGeom>
        </p:spPr>
      </p:pic>
      <p:sp>
        <p:nvSpPr>
          <p:cNvPr id="105" name="Textfeld 104">
            <a:extLst>
              <a:ext uri="{FF2B5EF4-FFF2-40B4-BE49-F238E27FC236}">
                <a16:creationId xmlns:a16="http://schemas.microsoft.com/office/drawing/2014/main" xmlns="" id="{F7A8E77A-CDDB-9647-A7CF-92901FA8DE3F}"/>
              </a:ext>
            </a:extLst>
          </p:cNvPr>
          <p:cNvSpPr txBox="1"/>
          <p:nvPr/>
        </p:nvSpPr>
        <p:spPr>
          <a:xfrm>
            <a:off x="823314" y="4929711"/>
            <a:ext cx="2144694" cy="1015663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</a:rPr>
              <a:t>Substantial Trust in </a:t>
            </a:r>
            <a:r>
              <a:rPr lang="en-US" sz="2000" b="1" smtClean="0">
                <a:solidFill>
                  <a:schemeClr val="bg1"/>
                </a:solidFill>
              </a:rPr>
              <a:t>Third </a:t>
            </a:r>
            <a:r>
              <a:rPr lang="en-US" sz="2000" b="1" smtClean="0">
                <a:solidFill>
                  <a:schemeClr val="bg1"/>
                </a:solidFill>
              </a:rPr>
              <a:t>Parties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xmlns="" id="{915BB07D-EF7C-E349-B284-7AA4F5D2842E}"/>
              </a:ext>
            </a:extLst>
          </p:cNvPr>
          <p:cNvSpPr txBox="1"/>
          <p:nvPr/>
        </p:nvSpPr>
        <p:spPr>
          <a:xfrm>
            <a:off x="7046157" y="3050843"/>
            <a:ext cx="2449614" cy="1118731"/>
          </a:xfrm>
          <a:prstGeom prst="rect">
            <a:avLst/>
          </a:prstGeom>
          <a:solidFill>
            <a:srgbClr val="92D050"/>
          </a:solidFill>
          <a:ln w="12700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000" b="1" smtClean="0"/>
              <a:t>Distribution of Trust and Physical </a:t>
            </a:r>
            <a:r>
              <a:rPr lang="en-US" sz="2000" b="1" smtClean="0"/>
              <a:t>Decentralization</a:t>
            </a:r>
            <a:endParaRPr lang="en-US" sz="2000" smtClean="0"/>
          </a:p>
          <a:p>
            <a:pPr algn="ctr"/>
            <a:endParaRPr lang="en-US" sz="2000"/>
          </a:p>
        </p:txBody>
      </p:sp>
      <p:pic>
        <p:nvPicPr>
          <p:cNvPr id="108" name="Grafik 107" descr="Ein Bild, das Zeichnung enthält.&#10;&#10;Automatisch generierte Beschreibung">
            <a:extLst>
              <a:ext uri="{FF2B5EF4-FFF2-40B4-BE49-F238E27FC236}">
                <a16:creationId xmlns:a16="http://schemas.microsoft.com/office/drawing/2014/main" xmlns="" id="{560BFDC3-0C3D-084C-9A98-10C68B4903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</a:blip>
          <a:stretch>
            <a:fillRect/>
          </a:stretch>
        </p:blipFill>
        <p:spPr>
          <a:xfrm>
            <a:off x="5604975" y="3110858"/>
            <a:ext cx="366545" cy="355438"/>
          </a:xfrm>
          <a:prstGeom prst="rect">
            <a:avLst/>
          </a:prstGeom>
        </p:spPr>
      </p:pic>
      <p:pic>
        <p:nvPicPr>
          <p:cNvPr id="109" name="Grafik 108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CF723B34-DD8F-4046-BAFA-72AC4BBF97A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31089" y="3911095"/>
            <a:ext cx="304816" cy="295579"/>
          </a:xfrm>
          <a:prstGeom prst="rect">
            <a:avLst/>
          </a:prstGeom>
        </p:spPr>
      </p:pic>
      <p:pic>
        <p:nvPicPr>
          <p:cNvPr id="110" name="Grafik 10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29733F0C-2FD2-F04B-B475-3B5614A9C0E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2747" y="4193795"/>
            <a:ext cx="189267" cy="183532"/>
          </a:xfrm>
          <a:prstGeom prst="rect">
            <a:avLst/>
          </a:prstGeom>
        </p:spPr>
      </p:pic>
      <p:pic>
        <p:nvPicPr>
          <p:cNvPr id="111" name="Grafik 110" descr="Ein Bild, das Zeichnung, Uhr enthält.&#10;&#10;Automatisch generierte Beschreibung">
            <a:extLst>
              <a:ext uri="{FF2B5EF4-FFF2-40B4-BE49-F238E27FC236}">
                <a16:creationId xmlns:a16="http://schemas.microsoft.com/office/drawing/2014/main" xmlns="" id="{16E36EB2-AE20-3548-B70C-9E3FF2159071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64189" y="3354835"/>
            <a:ext cx="304816" cy="295579"/>
          </a:xfrm>
          <a:prstGeom prst="rect">
            <a:avLst/>
          </a:prstGeom>
        </p:spPr>
      </p:pic>
      <p:pic>
        <p:nvPicPr>
          <p:cNvPr id="112" name="Grafik 111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061C7BCC-2D98-1E44-A6A0-FA29012A47D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59688" y="3221673"/>
            <a:ext cx="304816" cy="295579"/>
          </a:xfrm>
          <a:prstGeom prst="rect">
            <a:avLst/>
          </a:prstGeom>
        </p:spPr>
      </p:pic>
      <p:pic>
        <p:nvPicPr>
          <p:cNvPr id="113" name="Grafik 112" descr="Ein Bild, das sitzend, Zeichnung, Schild, weiß enthält.&#10;&#10;Automatisch generierte Beschreibung">
            <a:extLst>
              <a:ext uri="{FF2B5EF4-FFF2-40B4-BE49-F238E27FC236}">
                <a16:creationId xmlns:a16="http://schemas.microsoft.com/office/drawing/2014/main" xmlns="" id="{47FE3F75-8096-8745-90F6-424CA5CD32C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12088" y="4631373"/>
            <a:ext cx="304816" cy="295579"/>
          </a:xfrm>
          <a:prstGeom prst="rect">
            <a:avLst/>
          </a:prstGeom>
        </p:spPr>
      </p:pic>
      <p:pic>
        <p:nvPicPr>
          <p:cNvPr id="114" name="Grafik 113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92A95650-EF5F-154D-887D-60EBB05CB7E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74687" y="2837435"/>
            <a:ext cx="189267" cy="183532"/>
          </a:xfrm>
          <a:prstGeom prst="rect">
            <a:avLst/>
          </a:prstGeom>
        </p:spPr>
      </p:pic>
      <p:pic>
        <p:nvPicPr>
          <p:cNvPr id="115" name="Grafik 114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16BFA046-51F1-684A-9625-A900BDE6542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3247" y="2486915"/>
            <a:ext cx="189267" cy="183532"/>
          </a:xfrm>
          <a:prstGeom prst="rect">
            <a:avLst/>
          </a:prstGeom>
        </p:spPr>
      </p:pic>
      <p:pic>
        <p:nvPicPr>
          <p:cNvPr id="116" name="Grafik 115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0123F4A0-4E5D-214A-AB57-C4F1CC7E0CF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66027" y="3873755"/>
            <a:ext cx="189267" cy="183532"/>
          </a:xfrm>
          <a:prstGeom prst="rect">
            <a:avLst/>
          </a:prstGeom>
        </p:spPr>
      </p:pic>
      <p:pic>
        <p:nvPicPr>
          <p:cNvPr id="117" name="Grafik 116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84E77699-D998-2F4E-9DA7-1D914F2FD8E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90957" y="4327141"/>
            <a:ext cx="189267" cy="183532"/>
          </a:xfrm>
          <a:prstGeom prst="rect">
            <a:avLst/>
          </a:prstGeom>
        </p:spPr>
      </p:pic>
      <p:pic>
        <p:nvPicPr>
          <p:cNvPr id="118" name="Grafik 117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A60388F4-9F07-4340-8D5A-77436F9D331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42427" y="3637535"/>
            <a:ext cx="189267" cy="183532"/>
          </a:xfrm>
          <a:prstGeom prst="rect">
            <a:avLst/>
          </a:prstGeom>
        </p:spPr>
      </p:pic>
      <p:pic>
        <p:nvPicPr>
          <p:cNvPr id="119" name="Grafik 118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424A908C-D05E-FC43-B190-64AB23E1A93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91597" y="2848861"/>
            <a:ext cx="189267" cy="183532"/>
          </a:xfrm>
          <a:prstGeom prst="rect">
            <a:avLst/>
          </a:prstGeom>
        </p:spPr>
      </p:pic>
      <p:sp>
        <p:nvSpPr>
          <p:cNvPr id="103" name="Textfeld 102">
            <a:extLst>
              <a:ext uri="{FF2B5EF4-FFF2-40B4-BE49-F238E27FC236}">
                <a16:creationId xmlns:a16="http://schemas.microsoft.com/office/drawing/2014/main" xmlns="" id="{2739F50F-FEFC-E244-BC77-C6A2A2A78C46}"/>
              </a:ext>
            </a:extLst>
          </p:cNvPr>
          <p:cNvSpPr txBox="1"/>
          <p:nvPr/>
        </p:nvSpPr>
        <p:spPr>
          <a:xfrm>
            <a:off x="669402" y="1847254"/>
            <a:ext cx="2144694" cy="7078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/>
              <a:t>Heterogeneous </a:t>
            </a:r>
            <a:r>
              <a:rPr lang="en-US" sz="2000" b="1" smtClean="0"/>
              <a:t>Processes</a:t>
            </a:r>
            <a:endParaRPr lang="en-US" sz="2000"/>
          </a:p>
        </p:txBody>
      </p:sp>
      <p:pic>
        <p:nvPicPr>
          <p:cNvPr id="120" name="Grafik 119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EB88892F-DABF-5E4C-BF3F-8E71378A68A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42144" y="2519431"/>
            <a:ext cx="189267" cy="183532"/>
          </a:xfrm>
          <a:prstGeom prst="rect">
            <a:avLst/>
          </a:prstGeom>
        </p:spPr>
      </p:pic>
      <p:pic>
        <p:nvPicPr>
          <p:cNvPr id="121" name="Grafik 120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7ACB8DEB-F0B5-9C4C-90C7-2E67398BB16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23884" y="2665329"/>
            <a:ext cx="189267" cy="183532"/>
          </a:xfrm>
          <a:prstGeom prst="rect">
            <a:avLst/>
          </a:prstGeom>
        </p:spPr>
      </p:pic>
      <p:pic>
        <p:nvPicPr>
          <p:cNvPr id="122" name="Grafik 121" descr="Ein Bild, das Schild, Zeichnung, Uhr enthält.&#10;&#10;Automatisch generierte Beschreibung">
            <a:extLst>
              <a:ext uri="{FF2B5EF4-FFF2-40B4-BE49-F238E27FC236}">
                <a16:creationId xmlns:a16="http://schemas.microsoft.com/office/drawing/2014/main" xmlns="" id="{F4F0E63E-13DB-C246-9598-F6474ED344F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09967" y="1869695"/>
            <a:ext cx="189267" cy="18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55221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C918B6B-8D51-3443-A625-AA630DBF4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RPV ? REV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1B0CED9-1CBE-DF40-8162-70A172FDB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RPV</a:t>
            </a:r>
          </a:p>
          <a:p>
            <a:pPr lvl="1"/>
            <a:r>
              <a:rPr lang="en-US" dirty="0" smtClean="0"/>
              <a:t>No privacy guarantees, trust in </a:t>
            </a:r>
            <a:r>
              <a:rPr lang="en-US" dirty="0" smtClean="0"/>
              <a:t>“</a:t>
            </a:r>
            <a:r>
              <a:rPr lang="en-US" dirty="0" smtClean="0"/>
              <a:t>counters“</a:t>
            </a:r>
          </a:p>
          <a:p>
            <a:pPr lvl="1"/>
            <a:r>
              <a:rPr lang="en-US" dirty="0" smtClean="0"/>
              <a:t>No verifiability, once my vote is cast</a:t>
            </a:r>
          </a:p>
          <a:p>
            <a:pPr lvl="1"/>
            <a:endParaRPr lang="en-US" dirty="0" smtClean="0"/>
          </a:p>
          <a:p>
            <a:r>
              <a:rPr lang="en-US" b="1" i="1" dirty="0" smtClean="0"/>
              <a:t>So what about REV?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2702979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smtClean="0"/>
              <a:t>Theoretical</a:t>
            </a:r>
            <a:r>
              <a:rPr lang="en-US" altLang="de-DE" smtClean="0"/>
              <a:t> </a:t>
            </a:r>
            <a:r>
              <a:rPr lang="en-US" altLang="de-DE" smtClean="0"/>
              <a:t>Properties</a:t>
            </a:r>
            <a:endParaRPr lang="en-US" alt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xmlns="" val="42332405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 Requirements </a:t>
            </a:r>
            <a:r>
              <a:rPr lang="en-US" smtClean="0"/>
              <a:t>(1</a:t>
            </a:r>
            <a:r>
              <a:rPr lang="en-US" smtClean="0"/>
              <a:t>) 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D978FB4-C5CA-8245-948D-27BE2299F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Privacy </a:t>
            </a:r>
          </a:p>
          <a:p>
            <a:pPr lvl="1"/>
            <a:r>
              <a:rPr lang="en-US" dirty="0" smtClean="0"/>
              <a:t>A vote must not identify a voter and any traceability between the voter and its vote must be removed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Verifiability</a:t>
            </a:r>
          </a:p>
          <a:p>
            <a:pPr lvl="1"/>
            <a:r>
              <a:rPr lang="en-US" dirty="0" smtClean="0"/>
              <a:t>A voter should be able to verify if its vote was correctly recorded and accounted for in the final vote tally </a:t>
            </a:r>
          </a:p>
          <a:p>
            <a:r>
              <a:rPr lang="en-US" dirty="0" smtClean="0">
                <a:latin typeface="Helvetica" pitchFamily="2" charset="0"/>
              </a:rPr>
              <a:t>Absolute privacy (no information leaks) </a:t>
            </a:r>
            <a:r>
              <a:rPr lang="en-US" dirty="0" smtClean="0">
                <a:solidFill>
                  <a:srgbClr val="3333CC"/>
                </a:solidFill>
                <a:latin typeface="Helvetica" pitchFamily="2" charset="0"/>
              </a:rPr>
              <a:t>cannot coexist</a:t>
            </a:r>
            <a:r>
              <a:rPr lang="en-US" b="1" dirty="0" smtClean="0">
                <a:latin typeface="Helvetica" pitchFamily="2" charset="0"/>
              </a:rPr>
              <a:t> </a:t>
            </a:r>
            <a:r>
              <a:rPr lang="en-US" dirty="0" smtClean="0">
                <a:solidFill>
                  <a:srgbClr val="3333CC"/>
                </a:solidFill>
                <a:latin typeface="Helvetica" pitchFamily="2" charset="0"/>
              </a:rPr>
              <a:t>concurrently</a:t>
            </a:r>
            <a:r>
              <a:rPr lang="en-US" b="1" dirty="0" smtClean="0">
                <a:latin typeface="Helvetica" pitchFamily="2" charset="0"/>
              </a:rPr>
              <a:t> </a:t>
            </a:r>
            <a:r>
              <a:rPr lang="en-US" dirty="0" smtClean="0">
                <a:latin typeface="Helvetica" pitchFamily="2" charset="0"/>
              </a:rPr>
              <a:t>with verifiability (sufficient information leaked to verify the result)</a:t>
            </a:r>
          </a:p>
          <a:p>
            <a:pPr lvl="1"/>
            <a:r>
              <a:rPr lang="en-US" dirty="0" smtClean="0">
                <a:latin typeface="Helvetica" pitchFamily="2" charset="0"/>
              </a:rPr>
              <a:t>Goal of voting system design is to find a way to enable as much privacy and verifiability simultaneously as possible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0550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8E47C3-5B45-D24E-A111-FDC31E41A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 Requirements </a:t>
            </a:r>
            <a:r>
              <a:rPr lang="en-US" smtClean="0"/>
              <a:t>(2)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BC99A35-28D1-074D-8DFB-B35093CF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Robustness</a:t>
            </a:r>
          </a:p>
          <a:p>
            <a:pPr lvl="1"/>
            <a:r>
              <a:rPr lang="en-US" dirty="0" smtClean="0"/>
              <a:t>provide resistance against a certain degree of malfunction or corruption and still deliver correct results. 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Usability</a:t>
            </a:r>
          </a:p>
          <a:p>
            <a:pPr lvl="1"/>
            <a:r>
              <a:rPr lang="en-US" dirty="0" smtClean="0"/>
              <a:t>cast votes through a convenient and accessible interface, providing equal opportunity for access and participation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412991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B0D364BD-1CBD-FA46-853F-6426A6B50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3"/>
            <a:ext cx="8983780" cy="4312215"/>
          </a:xfr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156277D-A9E2-3E43-B7C6-F1CBD0100E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1"/>
            <a:ext cx="8983780" cy="431221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1EFF531-6CF9-7047-9BDA-1497DFFCA0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010" y="1653892"/>
            <a:ext cx="8983780" cy="431221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xmlns="" id="{E2806355-8DE2-814B-BDF2-E3F78AD6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and Electoral </a:t>
            </a:r>
            <a:r>
              <a:rPr lang="en-US" smtClean="0"/>
              <a:t>Processes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26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F6B8D66-A144-DB48-A85A-00DFAEBC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Privacy and Verifiability </a:t>
            </a:r>
            <a:r>
              <a:rPr lang="en-US" smtClean="0"/>
              <a:t>Notions</a:t>
            </a:r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8B7509E4-D7EE-3042-B7DF-3C824C4F6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20576"/>
            <a:ext cx="8324566" cy="4342273"/>
          </a:xfr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4670FC22-BA94-B242-A3C4-2238BBAF00B3}"/>
              </a:ext>
            </a:extLst>
          </p:cNvPr>
          <p:cNvSpPr/>
          <p:nvPr/>
        </p:nvSpPr>
        <p:spPr>
          <a:xfrm>
            <a:off x="1387445" y="2141234"/>
            <a:ext cx="1638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smtClean="0"/>
              <a:t> </a:t>
            </a:r>
            <a:r>
              <a:rPr lang="en-US" sz="1200" smtClean="0"/>
              <a:t>A voter’s vote is </a:t>
            </a:r>
            <a:r>
              <a:rPr lang="en-US" sz="1200" b="1" smtClean="0"/>
              <a:t>not </a:t>
            </a:r>
            <a:r>
              <a:rPr lang="en-US" sz="1200" b="1" smtClean="0"/>
              <a:t>revealed</a:t>
            </a:r>
            <a:r>
              <a:rPr lang="en-US" sz="1200" smtClean="0"/>
              <a:t> to </a:t>
            </a:r>
            <a:r>
              <a:rPr lang="en-US" sz="1200" smtClean="0"/>
              <a:t>anyone.</a:t>
            </a:r>
            <a:endParaRPr lang="en-US" sz="1200" smtClean="0"/>
          </a:p>
          <a:p>
            <a:pPr algn="ctr"/>
            <a:endParaRPr lang="en-US" sz="120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08E78B24-C63F-F944-BB65-5C8DD4BCD32F}"/>
              </a:ext>
            </a:extLst>
          </p:cNvPr>
          <p:cNvSpPr/>
          <p:nvPr/>
        </p:nvSpPr>
        <p:spPr>
          <a:xfrm>
            <a:off x="3728309" y="1587236"/>
            <a:ext cx="16387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smtClean="0"/>
              <a:t>A voter </a:t>
            </a:r>
            <a:r>
              <a:rPr lang="en-US" sz="1200" b="1" smtClean="0"/>
              <a:t>cannot gain </a:t>
            </a:r>
            <a:r>
              <a:rPr lang="en-US" sz="1200" b="1" smtClean="0"/>
              <a:t>information</a:t>
            </a:r>
            <a:r>
              <a:rPr lang="en-US" sz="1200" smtClean="0"/>
              <a:t> which can be used to </a:t>
            </a:r>
            <a:r>
              <a:rPr lang="en-US" sz="1200" smtClean="0"/>
              <a:t>prove</a:t>
            </a:r>
            <a:r>
              <a:rPr lang="en-US" sz="1200" smtClean="0"/>
              <a:t>, to a </a:t>
            </a:r>
            <a:r>
              <a:rPr lang="en-US" sz="1200" smtClean="0"/>
              <a:t>coercer</a:t>
            </a:r>
            <a:r>
              <a:rPr lang="en-US" sz="1200" smtClean="0"/>
              <a:t>, how she </a:t>
            </a:r>
            <a:r>
              <a:rPr lang="en-US" sz="1200" smtClean="0"/>
              <a:t>voted.</a:t>
            </a:r>
            <a:endParaRPr lang="en-US" sz="1200" smtClean="0"/>
          </a:p>
          <a:p>
            <a:pPr algn="ctr"/>
            <a:endParaRPr lang="en-US" sz="120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CB0B02EB-2418-A847-A1DC-F86A6051A571}"/>
              </a:ext>
            </a:extLst>
          </p:cNvPr>
          <p:cNvSpPr/>
          <p:nvPr/>
        </p:nvSpPr>
        <p:spPr>
          <a:xfrm>
            <a:off x="6217461" y="1469025"/>
            <a:ext cx="1737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smtClean="0"/>
              <a:t>A voter </a:t>
            </a:r>
            <a:r>
              <a:rPr lang="en-US" sz="1200" b="1" smtClean="0"/>
              <a:t>cannot</a:t>
            </a:r>
            <a:r>
              <a:rPr lang="en-US" sz="1200" smtClean="0"/>
              <a:t> </a:t>
            </a:r>
            <a:r>
              <a:rPr lang="en-US" sz="1200" b="1" smtClean="0"/>
              <a:t>collaborate</a:t>
            </a:r>
            <a:r>
              <a:rPr lang="en-US" sz="1200" smtClean="0"/>
              <a:t>, </a:t>
            </a:r>
            <a:r>
              <a:rPr lang="en-US" sz="1200" b="1" smtClean="0"/>
              <a:t>with</a:t>
            </a:r>
            <a:r>
              <a:rPr lang="en-US" sz="1200" smtClean="0"/>
              <a:t> a </a:t>
            </a:r>
            <a:r>
              <a:rPr lang="en-US" sz="1200" b="1" smtClean="0"/>
              <a:t>coercer</a:t>
            </a:r>
            <a:r>
              <a:rPr lang="en-US" sz="1200" smtClean="0"/>
              <a:t>, to gain information which can be used to prove how she </a:t>
            </a:r>
            <a:r>
              <a:rPr lang="en-US" sz="1200" smtClean="0"/>
              <a:t>voted.</a:t>
            </a:r>
            <a:endParaRPr lang="en-US" sz="1200" smtClean="0"/>
          </a:p>
          <a:p>
            <a:pPr algn="ctr"/>
            <a:endParaRPr lang="en-US" sz="120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E919FAA7-5174-8240-BCD6-56D474A26A78}"/>
              </a:ext>
            </a:extLst>
          </p:cNvPr>
          <p:cNvSpPr/>
          <p:nvPr/>
        </p:nvSpPr>
        <p:spPr>
          <a:xfrm>
            <a:off x="7954821" y="2514439"/>
            <a:ext cx="197747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smtClean="0"/>
              <a:t>Against</a:t>
            </a:r>
            <a:r>
              <a:rPr lang="en-US" sz="1100" b="1" smtClean="0"/>
              <a:t>: </a:t>
            </a:r>
            <a:endParaRPr lang="en-US" sz="1100" b="1" smtClean="0"/>
          </a:p>
          <a:p>
            <a:r>
              <a:rPr lang="en-US" sz="1100" smtClean="0"/>
              <a:t>Forced </a:t>
            </a:r>
            <a:r>
              <a:rPr lang="en-US" sz="1100" smtClean="0"/>
              <a:t>abstention,</a:t>
            </a:r>
            <a:endParaRPr lang="en-US" sz="1100" smtClean="0"/>
          </a:p>
          <a:p>
            <a:r>
              <a:rPr lang="en-US" sz="1100" smtClean="0"/>
              <a:t>Forced randomised voting </a:t>
            </a:r>
            <a:endParaRPr lang="en-US" sz="1100" smtClean="0"/>
          </a:p>
          <a:p>
            <a:r>
              <a:rPr lang="en-US" sz="1100" smtClean="0"/>
              <a:t>Forced to give up voter </a:t>
            </a:r>
            <a:r>
              <a:rPr lang="en-US" sz="1100" smtClean="0"/>
              <a:t>credential</a:t>
            </a:r>
            <a:endParaRPr lang="en-US" sz="1100" smtClean="0"/>
          </a:p>
          <a:p>
            <a:endParaRPr lang="en-US" sz="1100" smtClean="0"/>
          </a:p>
          <a:p>
            <a:endParaRPr lang="en-US" sz="110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8D33F663-FCD8-F244-96BB-07A753CD5842}"/>
              </a:ext>
            </a:extLst>
          </p:cNvPr>
          <p:cNvSpPr/>
          <p:nvPr/>
        </p:nvSpPr>
        <p:spPr>
          <a:xfrm>
            <a:off x="1387445" y="4948442"/>
            <a:ext cx="1638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smtClean="0"/>
              <a:t>A voter </a:t>
            </a:r>
            <a:r>
              <a:rPr lang="en-US" sz="1200" b="1" smtClean="0"/>
              <a:t>can check </a:t>
            </a:r>
            <a:r>
              <a:rPr lang="en-US" sz="1200" smtClean="0"/>
              <a:t>whether </a:t>
            </a:r>
            <a:r>
              <a:rPr lang="en-US" sz="1200" b="1" smtClean="0"/>
              <a:t>their ballot is </a:t>
            </a:r>
            <a:r>
              <a:rPr lang="en-US" sz="1200" b="1" smtClean="0"/>
              <a:t>collected</a:t>
            </a:r>
            <a:r>
              <a:rPr lang="en-US" sz="1200" smtClean="0"/>
              <a:t>.</a:t>
            </a:r>
            <a:endParaRPr lang="en-US" sz="1200" smtClean="0"/>
          </a:p>
          <a:p>
            <a:endParaRPr lang="en-US" sz="120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DA9F04E6-5BEB-F14D-813A-25111B7C745C}"/>
              </a:ext>
            </a:extLst>
          </p:cNvPr>
          <p:cNvSpPr/>
          <p:nvPr/>
        </p:nvSpPr>
        <p:spPr>
          <a:xfrm>
            <a:off x="3902045" y="4954632"/>
            <a:ext cx="16387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Anyone</a:t>
            </a:r>
            <a:r>
              <a:rPr lang="en-US" sz="1200" dirty="0" smtClean="0"/>
              <a:t> can check, whether an outcome corresponds to votes expressed in  ballots</a:t>
            </a:r>
            <a:r>
              <a:rPr lang="en-US" sz="1200" dirty="0" smtClean="0"/>
              <a:t> </a:t>
            </a:r>
            <a:r>
              <a:rPr lang="en-US" sz="1200" dirty="0" smtClean="0"/>
              <a:t>collected.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76927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A168E4-FEC4-A144-8AF8-2727C265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Verifiability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B70A8ED-AC69-1B4D-8FF8-8C55287F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End-to-end Verifiability “consist” of</a:t>
            </a:r>
          </a:p>
          <a:p>
            <a:endParaRPr lang="en-US" b="1" dirty="0" smtClean="0"/>
          </a:p>
          <a:p>
            <a:r>
              <a:rPr lang="en-US" dirty="0" smtClean="0">
                <a:solidFill>
                  <a:srgbClr val="3333CC"/>
                </a:solidFill>
              </a:rPr>
              <a:t>Cast-as-Intended </a:t>
            </a:r>
          </a:p>
          <a:p>
            <a:pPr lvl="1"/>
            <a:r>
              <a:rPr lang="en-US" dirty="0" smtClean="0"/>
              <a:t>The voter’s choice was correctly denoted on the ballot by the system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Recorded-As-Cast</a:t>
            </a:r>
          </a:p>
          <a:p>
            <a:pPr lvl="1"/>
            <a:r>
              <a:rPr lang="en-US" dirty="0" smtClean="0"/>
              <a:t>The voter’s ballot was received the way she cast it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Tallied As Recorded</a:t>
            </a:r>
          </a:p>
          <a:p>
            <a:pPr lvl="1"/>
            <a:r>
              <a:rPr lang="en-US" dirty="0" smtClean="0"/>
              <a:t>The Voter’s ballot counts as received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623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F807F1-8EB4-B64E-9166-1D783FE6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Fairness and </a:t>
            </a:r>
            <a:r>
              <a:rPr lang="en-US" smtClean="0"/>
              <a:t>Unforgeability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8B6CF91-1509-744D-BE2B-4D2887CA8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Fairness </a:t>
            </a:r>
          </a:p>
          <a:p>
            <a:pPr lvl="1"/>
            <a:r>
              <a:rPr lang="en-US" dirty="0" smtClean="0"/>
              <a:t>concerns the impossibility to deduct a partial tally, </a:t>
            </a:r>
            <a:r>
              <a:rPr lang="en-US" i="1" dirty="0" smtClean="0">
                <a:solidFill>
                  <a:schemeClr val="accent2"/>
                </a:solidFill>
              </a:rPr>
              <a:t>before the end of the vote casting period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REV schemes should not allow for intermediate results, which potentially influence voters that have not voted yet.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Eligibility Verifiability </a:t>
            </a:r>
            <a:r>
              <a:rPr lang="en-US" dirty="0" smtClean="0"/>
              <a:t>[KR</a:t>
            </a:r>
            <a:r>
              <a:rPr lang="en-US" baseline="30000" dirty="0" smtClean="0"/>
              <a:t> + </a:t>
            </a:r>
            <a:r>
              <a:rPr lang="en-US" dirty="0" smtClean="0"/>
              <a:t>10]</a:t>
            </a:r>
            <a:endParaRPr lang="en-US" b="1" dirty="0" smtClean="0"/>
          </a:p>
          <a:p>
            <a:pPr lvl="1"/>
            <a:r>
              <a:rPr lang="en-US" dirty="0" smtClean="0"/>
              <a:t>﻿anyone can check that each vote in the election outcome was cast by a registered voter and there is at most one vote per voter</a:t>
            </a:r>
          </a:p>
          <a:p>
            <a:r>
              <a:rPr lang="en-US" dirty="0" err="1" smtClean="0">
                <a:solidFill>
                  <a:srgbClr val="3333CC"/>
                </a:solidFill>
              </a:rPr>
              <a:t>Unforgeability</a:t>
            </a:r>
            <a:r>
              <a:rPr lang="en-US" b="1" dirty="0" smtClean="0"/>
              <a:t> </a:t>
            </a:r>
            <a:r>
              <a:rPr lang="en-US" dirty="0" smtClean="0"/>
              <a:t>[Smy18] </a:t>
            </a:r>
          </a:p>
          <a:p>
            <a:pPr lvl="1"/>
            <a:r>
              <a:rPr lang="en-US" dirty="0" smtClean="0"/>
              <a:t>﻿Only eligible voters can construct </a:t>
            </a:r>
            <a:r>
              <a:rPr lang="en-US" dirty="0" err="1" smtClean="0"/>
              <a:t>authorised</a:t>
            </a:r>
            <a:r>
              <a:rPr lang="en-US" dirty="0" smtClean="0"/>
              <a:t> ballots.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1323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84BE9D-AA94-DA47-B7B0-6F904C2F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Software Independence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0DE2733-ED9A-FC4D-B3AA-5A2F01A0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Software Independence</a:t>
            </a:r>
          </a:p>
          <a:p>
            <a:pPr lvl="1"/>
            <a:r>
              <a:rPr lang="en-US" dirty="0" smtClean="0"/>
              <a:t>A voting system is software-independent if an undetected change or error in its software cannot cause an undetectable change or error in an election outcome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Addresses the </a:t>
            </a:r>
            <a:r>
              <a:rPr lang="en-US" dirty="0" smtClean="0">
                <a:solidFill>
                  <a:srgbClr val="3333CC"/>
                </a:solidFill>
              </a:rPr>
              <a:t>difficulty of verifying 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C</a:t>
            </a:r>
            <a:r>
              <a:rPr lang="en-US" dirty="0" smtClean="0">
                <a:solidFill>
                  <a:srgbClr val="3333CC"/>
                </a:solidFill>
              </a:rPr>
              <a:t>omplex software in a completely electronic voting systems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Problem: providing assurance that the voting software is in fact correct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Verify the election results, not the voting system</a:t>
            </a:r>
            <a:endParaRPr 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9565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AB147F6-4F47-3A4E-97EB-692ED00D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Refinements</a:t>
            </a:r>
            <a:r>
              <a:rPr lang="en-US" smtClean="0"/>
              <a:t> of Software </a:t>
            </a:r>
            <a:r>
              <a:rPr lang="en-US" smtClean="0"/>
              <a:t>Independence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E6E8629-3216-4442-A895-2B534DC4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Weak Software Independence</a:t>
            </a:r>
          </a:p>
          <a:p>
            <a:pPr lvl="1"/>
            <a:r>
              <a:rPr lang="en-US" dirty="0" smtClean="0"/>
              <a:t>A voting system that is </a:t>
            </a:r>
            <a:r>
              <a:rPr lang="en-US" b="1" i="1" dirty="0" smtClean="0"/>
              <a:t>weakly </a:t>
            </a:r>
            <a:r>
              <a:rPr lang="en-US" dirty="0" smtClean="0"/>
              <a:t>software-independent conforms to the basic definition of software-independence, that is,</a:t>
            </a:r>
            <a:r>
              <a:rPr lang="en-US" i="1" dirty="0" smtClean="0"/>
              <a:t> </a:t>
            </a:r>
            <a:r>
              <a:rPr lang="en-US" b="1" i="1" dirty="0" smtClean="0">
                <a:solidFill>
                  <a:schemeClr val="accent6"/>
                </a:solidFill>
              </a:rPr>
              <a:t>there is no recovery mechanism</a:t>
            </a:r>
            <a:endParaRPr lang="en-US" dirty="0" smtClean="0">
              <a:solidFill>
                <a:schemeClr val="accent6"/>
              </a:solidFill>
            </a:endParaRP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Strong Software Independence</a:t>
            </a:r>
          </a:p>
          <a:p>
            <a:pPr lvl="1"/>
            <a:r>
              <a:rPr lang="en-US" dirty="0" smtClean="0"/>
              <a:t>A voting system is </a:t>
            </a:r>
            <a:r>
              <a:rPr lang="en-US" b="1" i="1" dirty="0" smtClean="0"/>
              <a:t>strongly</a:t>
            </a:r>
            <a:r>
              <a:rPr lang="en-US" dirty="0" smtClean="0"/>
              <a:t> software-independent if an undetected change or error in its software cannot cause an undetectable change or error in an election outcome, and moreover, a detected change or error in an election outcome (due to change or error in the software) can be corrected without re-running the 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0617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E1BF7-D112-554C-9B95-222EFA538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 Building Blocks (1)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22FCA53-84B3-0A47-94E3-BC3422378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Secret-Ballot Voting Schemes, </a:t>
            </a:r>
            <a:r>
              <a:rPr lang="en-US" i="1" dirty="0" smtClean="0"/>
              <a:t>i.e., </a:t>
            </a:r>
            <a:r>
              <a:rPr lang="en-US" i="1" dirty="0" smtClean="0">
                <a:solidFill>
                  <a:srgbClr val="3333CC"/>
                </a:solidFill>
              </a:rPr>
              <a:t>voting protocols </a:t>
            </a:r>
            <a:r>
              <a:rPr lang="en-US" i="1" dirty="0" smtClean="0"/>
              <a:t>describing the </a:t>
            </a:r>
            <a:r>
              <a:rPr lang="en-US" i="1" dirty="0" smtClean="0">
                <a:solidFill>
                  <a:srgbClr val="3333CC"/>
                </a:solidFill>
              </a:rPr>
              <a:t>process</a:t>
            </a:r>
          </a:p>
          <a:p>
            <a:endParaRPr lang="en-US" dirty="0" smtClean="0"/>
          </a:p>
          <a:p>
            <a:r>
              <a:rPr lang="en-US" dirty="0" smtClean="0"/>
              <a:t>Cryptographic Primitives, </a:t>
            </a:r>
            <a:r>
              <a:rPr lang="en-US" i="1" dirty="0" smtClean="0"/>
              <a:t>i.e., </a:t>
            </a:r>
            <a:r>
              <a:rPr lang="en-US" i="1" dirty="0" smtClean="0">
                <a:solidFill>
                  <a:srgbClr val="3333CC"/>
                </a:solidFill>
              </a:rPr>
              <a:t>procedures</a:t>
            </a:r>
            <a:r>
              <a:rPr lang="en-US" i="1" dirty="0" smtClean="0"/>
              <a:t> used in the </a:t>
            </a:r>
            <a:r>
              <a:rPr lang="en-US" i="1" dirty="0" smtClean="0">
                <a:solidFill>
                  <a:srgbClr val="3333CC"/>
                </a:solidFill>
              </a:rPr>
              <a:t>protocols</a:t>
            </a:r>
            <a:r>
              <a:rPr lang="en-US" b="1" i="1" dirty="0" smtClean="0"/>
              <a:t> </a:t>
            </a:r>
            <a:r>
              <a:rPr lang="en-US" i="1" dirty="0" smtClean="0"/>
              <a:t>to assure privacy and verifiability</a:t>
            </a:r>
          </a:p>
          <a:p>
            <a:endParaRPr lang="en-US" dirty="0" smtClean="0"/>
          </a:p>
          <a:p>
            <a:r>
              <a:rPr lang="en-US" dirty="0" smtClean="0"/>
              <a:t>Public Bulletin Board (PBB), </a:t>
            </a:r>
            <a:r>
              <a:rPr lang="en-US" i="1" dirty="0" smtClean="0"/>
              <a:t>i.e., </a:t>
            </a:r>
            <a:r>
              <a:rPr lang="en-US" i="1" dirty="0" smtClean="0">
                <a:solidFill>
                  <a:srgbClr val="3333CC"/>
                </a:solidFill>
              </a:rPr>
              <a:t>ballot box </a:t>
            </a:r>
            <a:r>
              <a:rPr lang="en-US" i="1" dirty="0" smtClean="0"/>
              <a:t>saving all results and logs of the </a:t>
            </a:r>
            <a:r>
              <a:rPr lang="en-US" i="1" dirty="0" smtClean="0">
                <a:solidFill>
                  <a:srgbClr val="3333CC"/>
                </a:solidFill>
              </a:rPr>
              <a:t>procedures</a:t>
            </a:r>
            <a:r>
              <a:rPr lang="en-US" i="1" dirty="0" smtClean="0"/>
              <a:t>, making the process verifiable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18074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3F84A793-621D-E14F-AE91-EF2980AAF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08094D0F-142E-724E-9B00-9ACE2C9F1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016CBF-F9E1-BD42-8B55-2D99EF07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</a:t>
            </a:r>
            <a:r>
              <a:rPr lang="en-US" smtClean="0"/>
              <a:t>Blocks for REV </a:t>
            </a:r>
            <a:r>
              <a:rPr lang="en-US" smtClean="0"/>
              <a:t>Schemes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853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Secret </a:t>
            </a:r>
            <a:r>
              <a:rPr lang="en-US" smtClean="0"/>
              <a:t>Ballot Voting </a:t>
            </a:r>
            <a:r>
              <a:rPr lang="en-US" smtClean="0"/>
              <a:t>Schemes</a:t>
            </a:r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4CBD016B-194E-C540-B8CB-E0A77690F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4650" y="1229710"/>
            <a:ext cx="7604477" cy="51816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>
              <a:effectLst/>
              <a:latin typeface="Helvetica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D663FCA9-B480-DF4D-A409-88EB1565DD5C}"/>
              </a:ext>
            </a:extLst>
          </p:cNvPr>
          <p:cNvSpPr txBox="1"/>
          <p:nvPr/>
        </p:nvSpPr>
        <p:spPr>
          <a:xfrm>
            <a:off x="7967325" y="1609332"/>
            <a:ext cx="162897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/>
              <a:t>BP</a:t>
            </a:r>
            <a:r>
              <a:rPr lang="en-US" sz="1400" smtClean="0"/>
              <a:t>: Ballot </a:t>
            </a:r>
            <a:r>
              <a:rPr lang="en-US" sz="1400" smtClean="0"/>
              <a:t>Privacy</a:t>
            </a:r>
            <a:endParaRPr lang="en-US" sz="1400" smtClean="0"/>
          </a:p>
          <a:p>
            <a:r>
              <a:rPr lang="en-US" sz="1400" b="1" smtClean="0"/>
              <a:t>RF</a:t>
            </a:r>
            <a:r>
              <a:rPr lang="en-US" sz="1400" smtClean="0"/>
              <a:t>: </a:t>
            </a:r>
            <a:r>
              <a:rPr lang="en-US" sz="1400" smtClean="0"/>
              <a:t>Receipt-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       </a:t>
            </a:r>
            <a:r>
              <a:rPr lang="en-US" sz="1400" smtClean="0"/>
              <a:t>Freeness</a:t>
            </a:r>
            <a:endParaRPr lang="en-US" sz="1400" smtClean="0"/>
          </a:p>
          <a:p>
            <a:r>
              <a:rPr lang="en-US" sz="1400" b="1" smtClean="0"/>
              <a:t>CR</a:t>
            </a:r>
            <a:r>
              <a:rPr lang="en-US" sz="1400" smtClean="0"/>
              <a:t>: </a:t>
            </a:r>
            <a:r>
              <a:rPr lang="en-US" sz="1400" smtClean="0"/>
              <a:t>Coercion-</a:t>
            </a:r>
            <a:endParaRPr lang="en-US" sz="1400" smtClean="0"/>
          </a:p>
          <a:p>
            <a:r>
              <a:rPr lang="en-US" sz="1400" smtClean="0"/>
              <a:t>       </a:t>
            </a:r>
            <a:r>
              <a:rPr lang="en-US" sz="1400" smtClean="0"/>
              <a:t>Resistance</a:t>
            </a:r>
            <a:endParaRPr lang="en-US" sz="1400" smtClean="0"/>
          </a:p>
          <a:p>
            <a:r>
              <a:rPr lang="en-US" sz="1400" b="1" smtClean="0"/>
              <a:t>EBP</a:t>
            </a:r>
            <a:r>
              <a:rPr lang="en-US" sz="1400" smtClean="0"/>
              <a:t>: </a:t>
            </a:r>
            <a:r>
              <a:rPr lang="en-US" sz="1400" smtClean="0"/>
              <a:t>Everlasting</a:t>
            </a:r>
            <a:endParaRPr lang="en-US" sz="1400" smtClean="0"/>
          </a:p>
          <a:p>
            <a:r>
              <a:rPr lang="en-US" sz="1400" smtClean="0"/>
              <a:t>       </a:t>
            </a:r>
            <a:r>
              <a:rPr lang="en-US" sz="1400" smtClean="0"/>
              <a:t>Ballot-Privacy</a:t>
            </a:r>
            <a:endParaRPr lang="en-US" sz="14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93FD8345-7E9B-7047-BFCB-942C76390F96}"/>
              </a:ext>
            </a:extLst>
          </p:cNvPr>
          <p:cNvSpPr txBox="1"/>
          <p:nvPr/>
        </p:nvSpPr>
        <p:spPr>
          <a:xfrm>
            <a:off x="7967325" y="3429000"/>
            <a:ext cx="18293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/>
              <a:t>BS</a:t>
            </a:r>
            <a:r>
              <a:rPr lang="en-US" sz="1400" smtClean="0"/>
              <a:t>: Blind </a:t>
            </a:r>
            <a:r>
              <a:rPr lang="en-US" sz="1400" smtClean="0"/>
              <a:t>Signatures</a:t>
            </a:r>
            <a:endParaRPr lang="en-US" sz="1400" smtClean="0"/>
          </a:p>
          <a:p>
            <a:r>
              <a:rPr lang="en-US" sz="1400" b="1" smtClean="0"/>
              <a:t>HE</a:t>
            </a:r>
            <a:r>
              <a:rPr lang="en-US" sz="1400" smtClean="0"/>
              <a:t>: Homomorphic 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       Encryption</a:t>
            </a:r>
          </a:p>
          <a:p>
            <a:r>
              <a:rPr lang="en-US" sz="1400" b="1" smtClean="0"/>
              <a:t>MC</a:t>
            </a:r>
            <a:r>
              <a:rPr lang="en-US" sz="1400" smtClean="0"/>
              <a:t>: Multiparty </a:t>
            </a:r>
            <a:endParaRPr lang="en-US" sz="1400" smtClean="0"/>
          </a:p>
          <a:p>
            <a:r>
              <a:rPr lang="en-US" sz="1400" smtClean="0"/>
              <a:t>        </a:t>
            </a:r>
            <a:r>
              <a:rPr lang="en-US" sz="1400" smtClean="0"/>
              <a:t>Computation</a:t>
            </a:r>
            <a:endParaRPr lang="en-US" sz="1400" smtClean="0"/>
          </a:p>
          <a:p>
            <a:r>
              <a:rPr lang="en-US" sz="1400" b="1" smtClean="0"/>
              <a:t>MN</a:t>
            </a:r>
            <a:r>
              <a:rPr lang="en-US" sz="1400" smtClean="0"/>
              <a:t>: </a:t>
            </a:r>
            <a:r>
              <a:rPr lang="en-US" sz="1400" smtClean="0"/>
              <a:t>Mixnet</a:t>
            </a:r>
            <a:endParaRPr lang="en-US" sz="1400" smtClean="0"/>
          </a:p>
          <a:p>
            <a:r>
              <a:rPr lang="en-US" sz="1400" b="1" smtClean="0"/>
              <a:t>CS</a:t>
            </a:r>
            <a:r>
              <a:rPr lang="en-US" sz="1400" smtClean="0"/>
              <a:t>: Commitment </a:t>
            </a:r>
            <a:endParaRPr lang="en-US" sz="1400" smtClean="0"/>
          </a:p>
          <a:p>
            <a:r>
              <a:rPr lang="en-US" sz="1400" smtClean="0"/>
              <a:t>       </a:t>
            </a:r>
            <a:r>
              <a:rPr lang="en-US" sz="1400" smtClean="0"/>
              <a:t>Scheme</a:t>
            </a:r>
            <a:endParaRPr lang="en-US" sz="1400" smtClean="0"/>
          </a:p>
          <a:p>
            <a:endParaRPr lang="en-US" sz="1400"/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xmlns="" id="{2E80AD26-0ECF-5A49-A088-0BB8A5AE4211}"/>
              </a:ext>
            </a:extLst>
          </p:cNvPr>
          <p:cNvCxnSpPr/>
          <p:nvPr/>
        </p:nvCxnSpPr>
        <p:spPr bwMode="auto">
          <a:xfrm>
            <a:off x="8135425" y="3304363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AF906902-922C-2041-88E0-DC7743DC0B11}"/>
              </a:ext>
            </a:extLst>
          </p:cNvPr>
          <p:cNvSpPr txBox="1"/>
          <p:nvPr/>
        </p:nvSpPr>
        <p:spPr>
          <a:xfrm>
            <a:off x="8051075" y="5551097"/>
            <a:ext cx="167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Based</a:t>
            </a:r>
            <a:r>
              <a:rPr lang="en-US" sz="1100" smtClean="0"/>
              <a:t> on </a:t>
            </a:r>
            <a:r>
              <a:rPr lang="en-US" sz="1100" smtClean="0"/>
              <a:t>„</a:t>
            </a:r>
            <a:r>
              <a:rPr lang="en-US" sz="1100" smtClean="0"/>
              <a:t>Privacy and Verifiability in Voting </a:t>
            </a:r>
            <a:r>
              <a:rPr lang="en-US" sz="1100" smtClean="0"/>
              <a:t>Systems</a:t>
            </a:r>
            <a:r>
              <a:rPr lang="en-US" sz="1100" smtClean="0"/>
              <a:t>” by </a:t>
            </a:r>
            <a:r>
              <a:rPr lang="en-US" sz="1100" smtClean="0"/>
              <a:t>H</a:t>
            </a:r>
            <a:r>
              <a:rPr lang="en-US" sz="1100" smtClean="0"/>
              <a:t>. Jonker </a:t>
            </a:r>
            <a:r>
              <a:rPr lang="en-US" sz="1100" smtClean="0"/>
              <a:t>2013</a:t>
            </a:r>
            <a:endParaRPr lang="en-US" sz="1100"/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xmlns="" id="{00A23593-E208-2740-BFB7-57A323AC8616}"/>
              </a:ext>
            </a:extLst>
          </p:cNvPr>
          <p:cNvCxnSpPr/>
          <p:nvPr/>
        </p:nvCxnSpPr>
        <p:spPr bwMode="auto">
          <a:xfrm>
            <a:off x="8135425" y="5395921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8557690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5A2D36E-F9CC-3149-898C-4F20BF7D0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FOO92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C3B4B06A-A7C9-1145-B307-CD386B079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8583" y="1119749"/>
            <a:ext cx="5781221" cy="5277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418378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071FD56-3639-B642-82DF-5321F7CD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CGS97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548576A-B8D1-1647-B144-A45944AFE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i="1" dirty="0">
                <a:solidFill>
                  <a:srgbClr val="FFC000"/>
                </a:solidFill>
              </a:rPr>
              <a:t>TODO </a:t>
            </a:r>
            <a:r>
              <a:rPr lang="de-DE" b="1" i="1" dirty="0" err="1">
                <a:solidFill>
                  <a:srgbClr val="FFC000"/>
                </a:solidFill>
              </a:rPr>
              <a:t>for</a:t>
            </a:r>
            <a:r>
              <a:rPr lang="de-DE" b="1" i="1" dirty="0">
                <a:solidFill>
                  <a:srgbClr val="FFC000"/>
                </a:solidFill>
              </a:rPr>
              <a:t> Tutorial</a:t>
            </a:r>
          </a:p>
        </p:txBody>
      </p:sp>
    </p:spTree>
    <p:extLst>
      <p:ext uri="{BB962C8B-B14F-4D97-AF65-F5344CB8AC3E}">
        <p14:creationId xmlns:p14="http://schemas.microsoft.com/office/powerpoint/2010/main" xmlns="" val="4073359133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F45D4C-485C-574F-B877-B7DDA57C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SK95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1FAE520-0FC3-4543-AE82-4C0F82AE2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i="1" dirty="0">
                <a:solidFill>
                  <a:srgbClr val="FFC000"/>
                </a:solidFill>
              </a:rPr>
              <a:t>TODO </a:t>
            </a:r>
            <a:r>
              <a:rPr lang="de-DE" b="1" i="1" dirty="0" err="1">
                <a:solidFill>
                  <a:srgbClr val="FFC000"/>
                </a:solidFill>
              </a:rPr>
              <a:t>for</a:t>
            </a:r>
            <a:r>
              <a:rPr lang="de-DE" b="1" i="1" dirty="0">
                <a:solidFill>
                  <a:srgbClr val="FFC000"/>
                </a:solidFill>
              </a:rPr>
              <a:t> Tutorial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785284744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>
                    <a:solidFill>
                      <a:schemeClr val="accent2"/>
                    </a:solidFill>
                  </a:rPr>
                  <a:t>Homomorphic Encryption (HE)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𝑎𝑝𝑝𝑟𝑜𝑝𝑟𝑖𝑎𝑡𝑒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𝑜𝑝𝑒𝑟𝑎𝑡𝑖𝑜𝑛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𝑐𝑖𝑝h𝑒𝑟𝑡𝑒𝑥𝑡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𝑚𝑒𝑠𝑠𝑎𝑔𝑒𝑠</m:t>
                    </m:r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⨁"/>
                        <m:subHide m:val="on"/>
                        <m:supHide m:val="on"/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𝑎𝑝𝑝𝑟𝑜𝑝𝑟𝑖𝑎𝑡𝑒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𝑜𝑝𝑒𝑟𝑎𝑡𝑖𝑜𝑛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𝑝𝑙𝑎𝑖𝑛𝑡𝑒𝑥𝑡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𝑚𝑒𝑠𝑠𝑎𝑔𝑒𝑠</m:t>
                        </m:r>
                      </m:e>
                    </m:nary>
                  </m:oMath>
                </a14:m>
                <a:endParaRPr lang="de-DE" dirty="0"/>
              </a:p>
              <a:p>
                <a:r>
                  <a:rPr lang="de-DE" dirty="0" err="1"/>
                  <a:t>Allows</a:t>
                </a:r>
                <a:r>
                  <a:rPr lang="de-DE" dirty="0"/>
                  <a:t> </a:t>
                </a:r>
                <a:r>
                  <a:rPr lang="de-DE" dirty="0" err="1"/>
                  <a:t>two</a:t>
                </a:r>
                <a:r>
                  <a:rPr lang="de-DE" dirty="0"/>
                  <a:t> </a:t>
                </a:r>
                <a:r>
                  <a:rPr lang="de-DE" dirty="0" err="1"/>
                  <a:t>encrypted</a:t>
                </a:r>
                <a:r>
                  <a:rPr lang="de-DE" dirty="0"/>
                  <a:t> </a:t>
                </a:r>
                <a:r>
                  <a:rPr lang="de-DE" dirty="0" err="1"/>
                  <a:t>messages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be</a:t>
                </a:r>
                <a:r>
                  <a:rPr lang="de-DE" dirty="0"/>
                  <a:t> </a:t>
                </a:r>
                <a:r>
                  <a:rPr lang="de-DE" dirty="0" err="1"/>
                  <a:t>combined</a:t>
                </a:r>
                <a:r>
                  <a:rPr lang="de-DE" dirty="0"/>
                  <a:t> </a:t>
                </a:r>
                <a:r>
                  <a:rPr lang="de-DE" dirty="0" err="1"/>
                  <a:t>meaningfully</a:t>
                </a:r>
                <a:r>
                  <a:rPr lang="de-DE" dirty="0"/>
                  <a:t> (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using</a:t>
                </a:r>
                <a:r>
                  <a:rPr lang="de-CH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de-DE" dirty="0"/>
                  <a:t>)</a:t>
                </a:r>
              </a:p>
              <a:p>
                <a:r>
                  <a:rPr lang="en" dirty="0"/>
                  <a:t>The actual operations represented by </a:t>
                </a:r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" dirty="0"/>
                  <a:t> and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" dirty="0"/>
                  <a:t> depend on the used cryptographic system.</a:t>
                </a:r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346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" b="1" dirty="0">
                    <a:solidFill>
                      <a:schemeClr val="accent2"/>
                    </a:solidFill>
                  </a:rPr>
                  <a:t>In REV, HE used to tally votes</a:t>
                </a:r>
                <a:endParaRPr lang="de-CH" b="1" dirty="0">
                  <a:solidFill>
                    <a:schemeClr val="accent2"/>
                  </a:solidFill>
                </a:endParaRPr>
              </a:p>
              <a:p>
                <a:r>
                  <a:rPr lang="de-CH" dirty="0"/>
                  <a:t>Every </a:t>
                </a:r>
                <a:r>
                  <a:rPr lang="de-CH" dirty="0" err="1"/>
                  <a:t>eligible</a:t>
                </a:r>
                <a:r>
                  <a:rPr lang="de-CH" dirty="0"/>
                  <a:t> </a:t>
                </a:r>
                <a:r>
                  <a:rPr lang="de-CH" dirty="0" err="1"/>
                  <a:t>voter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encrypt</a:t>
                </a:r>
                <a:r>
                  <a:rPr lang="de-CH" dirty="0"/>
                  <a:t> </a:t>
                </a:r>
                <a:r>
                  <a:rPr lang="de-CH" dirty="0" err="1"/>
                  <a:t>his</a:t>
                </a:r>
                <a:r>
                  <a:rPr lang="de-CH" dirty="0"/>
                  <a:t> </a:t>
                </a:r>
                <a:r>
                  <a:rPr lang="de-CH" dirty="0" err="1"/>
                  <a:t>or</a:t>
                </a:r>
                <a:r>
                  <a:rPr lang="de-CH" dirty="0"/>
                  <a:t> her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</a:rPr>
                      <m:t>𝑣𝑜𝑡𝑒</m:t>
                    </m:r>
                  </m:oMath>
                </a14:m>
                <a:r>
                  <a:rPr lang="de-CH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CH" dirty="0" err="1"/>
                  <a:t>using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election</a:t>
                </a:r>
                <a:r>
                  <a:rPr lang="de-CH" dirty="0"/>
                  <a:t> </a:t>
                </a:r>
                <a:r>
                  <a:rPr lang="de-CH" dirty="0" err="1"/>
                  <a:t>public</a:t>
                </a:r>
                <a:r>
                  <a:rPr lang="de-CH" dirty="0"/>
                  <a:t> </a:t>
                </a:r>
                <a:r>
                  <a:rPr lang="de-CH" dirty="0" err="1"/>
                  <a:t>key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de-CH" dirty="0"/>
                  <a:t>, </a:t>
                </a:r>
                <a:r>
                  <a:rPr lang="de-CH" dirty="0" err="1"/>
                  <a:t>resulting</a:t>
                </a:r>
                <a:r>
                  <a:rPr lang="de-CH" dirty="0"/>
                  <a:t> in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vote</a:t>
                </a:r>
                <a:r>
                  <a:rPr lang="de-CH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de-CH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𝑣𝑜𝑡𝑒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de-CH" dirty="0"/>
                  <a:t>). </a:t>
                </a:r>
              </a:p>
              <a:p>
                <a:r>
                  <a:rPr lang="de-CH" dirty="0" err="1"/>
                  <a:t>No</a:t>
                </a:r>
                <a:r>
                  <a:rPr lang="de-CH" dirty="0"/>
                  <a:t> individual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need</a:t>
                </a:r>
                <a:r>
                  <a:rPr lang="de-CH" dirty="0"/>
                  <a:t> </a:t>
                </a:r>
                <a:r>
                  <a:rPr lang="de-CH" dirty="0" err="1"/>
                  <a:t>to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decrypted</a:t>
                </a:r>
                <a:r>
                  <a:rPr lang="de-CH" dirty="0"/>
                  <a:t>, </a:t>
                </a:r>
                <a:r>
                  <a:rPr lang="de-CH" dirty="0" err="1"/>
                  <a:t>because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added</a:t>
                </a:r>
                <a:r>
                  <a:rPr lang="de-CH" dirty="0"/>
                  <a:t> </a:t>
                </a:r>
                <a:r>
                  <a:rPr lang="de-CH" dirty="0" err="1"/>
                  <a:t>together</a:t>
                </a:r>
                <a:r>
                  <a:rPr lang="de-CH" dirty="0"/>
                  <a:t> </a:t>
                </a:r>
                <a:r>
                  <a:rPr lang="de-CH" dirty="0" err="1"/>
                  <a:t>homomorphically</a:t>
                </a:r>
                <a:r>
                  <a:rPr lang="de-CH" dirty="0"/>
                  <a:t>.</a:t>
                </a:r>
              </a:p>
              <a:p>
                <a:r>
                  <a:rPr lang="de-CH" dirty="0"/>
                  <a:t>Thus, </a:t>
                </a:r>
                <a:r>
                  <a:rPr lang="de-CH" dirty="0" err="1"/>
                  <a:t>the</a:t>
                </a:r>
                <a:r>
                  <a:rPr lang="de-CH" dirty="0"/>
                  <a:t> final,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tally</a:t>
                </a:r>
                <a:r>
                  <a:rPr lang="de-CH" dirty="0"/>
                  <a:t> </a:t>
                </a:r>
                <a:r>
                  <a:rPr lang="de-CH" dirty="0" err="1"/>
                  <a:t>is</a:t>
                </a:r>
                <a:endParaRPr lang="de-CH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nary>
                          <m:naryPr>
                            <m:chr m:val="⨂"/>
                            <m:subHide m:val="on"/>
                            <m:supHide m:val="on"/>
                            <m:ctrlPr>
                              <a:rPr lang="de-CH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1"/>
                <a:endParaRPr lang="en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 r="-2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30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CDE6D5A-698C-2744-8846-C2EB6D77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Proving</a:t>
            </a:r>
            <a:r>
              <a:rPr lang="en-US" smtClean="0"/>
              <a:t> Ciphertext </a:t>
            </a:r>
            <a:r>
              <a:rPr lang="en-US" smtClean="0"/>
              <a:t>Validity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6E9AB36-B394-A945-A9F5-B8DE2EB79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But how do we tackle the encryption </a:t>
            </a:r>
            <a:r>
              <a:rPr lang="en-US" smtClean="0"/>
              <a:t>malleability</a:t>
            </a:r>
            <a:r>
              <a:rPr lang="en-US" smtClean="0"/>
              <a:t>? </a:t>
            </a:r>
            <a:endParaRPr lang="en-US" smtClean="0"/>
          </a:p>
          <a:p>
            <a:pPr lvl="1"/>
            <a:r>
              <a:rPr lang="en-US" i="1" smtClean="0"/>
              <a:t>i.e</a:t>
            </a:r>
            <a:r>
              <a:rPr lang="en-US" i="1" smtClean="0"/>
              <a:t>. </a:t>
            </a:r>
            <a:r>
              <a:rPr lang="en-US" smtClean="0"/>
              <a:t>What happens if I encrypt 100 instead of </a:t>
            </a:r>
            <a:r>
              <a:rPr lang="en-US" smtClean="0"/>
              <a:t>1</a:t>
            </a:r>
            <a:r>
              <a:rPr lang="en-US" smtClean="0"/>
              <a:t>? </a:t>
            </a:r>
            <a:endParaRPr lang="en-US" smtClean="0"/>
          </a:p>
          <a:p>
            <a:pPr lvl="1"/>
            <a:r>
              <a:rPr lang="en-US" smtClean="0"/>
              <a:t>We need a way to assure the validity of the </a:t>
            </a:r>
            <a:r>
              <a:rPr lang="en-US" smtClean="0"/>
              <a:t>ciphertext</a:t>
            </a:r>
            <a:r>
              <a:rPr lang="en-US" smtClean="0"/>
              <a:t>, while assuring Ballot </a:t>
            </a:r>
            <a:r>
              <a:rPr lang="en-US" smtClean="0"/>
              <a:t>Privacy.</a:t>
            </a:r>
            <a:endParaRPr lang="en-US" smtClean="0"/>
          </a:p>
          <a:p>
            <a:pPr>
              <a:buFont typeface="Wingdings" pitchFamily="2" charset="2"/>
              <a:buChar char="Ø"/>
            </a:pPr>
            <a:r>
              <a:rPr lang="en-US" b="1" i="1" smtClean="0"/>
              <a:t>Zero Knowledge </a:t>
            </a:r>
            <a:r>
              <a:rPr lang="en-US" b="1" i="1" smtClean="0"/>
              <a:t>Proofs!</a:t>
            </a:r>
            <a:endParaRPr lang="en-US" b="1" i="1" smtClean="0"/>
          </a:p>
          <a:p>
            <a:pPr lvl="2"/>
            <a:r>
              <a:rPr lang="en-US" smtClean="0"/>
              <a:t>Each voter proves that she cast a valid </a:t>
            </a:r>
            <a:r>
              <a:rPr lang="en-US" smtClean="0"/>
              <a:t>vote</a:t>
            </a:r>
            <a:r>
              <a:rPr lang="en-US" smtClean="0"/>
              <a:t>, without revealing her </a:t>
            </a:r>
            <a:r>
              <a:rPr lang="en-US" smtClean="0"/>
              <a:t>vote.</a:t>
            </a:r>
            <a:endParaRPr lang="en-US" smtClean="0"/>
          </a:p>
          <a:p>
            <a:pPr lvl="2"/>
            <a:r>
              <a:rPr lang="en-US" smtClean="0"/>
              <a:t>The authorities prove that they know their secret keys </a:t>
            </a:r>
            <a:r>
              <a:rPr lang="en-US" smtClean="0"/>
              <a:t>(</a:t>
            </a:r>
            <a:r>
              <a:rPr lang="en-US" smtClean="0"/>
              <a:t>that match the election public </a:t>
            </a:r>
            <a:r>
              <a:rPr lang="en-US" smtClean="0"/>
              <a:t>keys</a:t>
            </a:r>
            <a:r>
              <a:rPr lang="en-US" smtClean="0"/>
              <a:t>), without revealing their secret </a:t>
            </a:r>
            <a:r>
              <a:rPr lang="en-US" smtClean="0"/>
              <a:t>keys.</a:t>
            </a:r>
            <a:endParaRPr lang="en-US" smtClean="0"/>
          </a:p>
          <a:p>
            <a:pPr lvl="2"/>
            <a:r>
              <a:rPr lang="en-US" smtClean="0"/>
              <a:t>At the end of the </a:t>
            </a:r>
            <a:r>
              <a:rPr lang="en-US" smtClean="0"/>
              <a:t>election</a:t>
            </a:r>
            <a:r>
              <a:rPr lang="en-US" smtClean="0"/>
              <a:t>, the authorities prove that they have tallied correctly </a:t>
            </a:r>
            <a:r>
              <a:rPr lang="en-US" smtClean="0"/>
              <a:t>(</a:t>
            </a:r>
            <a:r>
              <a:rPr lang="en-US" smtClean="0"/>
              <a:t>decrypted the result </a:t>
            </a:r>
            <a:r>
              <a:rPr lang="en-US" smtClean="0"/>
              <a:t>correctly</a:t>
            </a:r>
            <a:r>
              <a:rPr lang="en-US" smtClean="0"/>
              <a:t>), again without revealing their secret </a:t>
            </a:r>
            <a:r>
              <a:rPr lang="en-US" smtClean="0"/>
              <a:t>keys.</a:t>
            </a: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12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57872FD-866A-6A42-9ADC-ED066F7BF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ElGamal</a:t>
            </a:r>
            <a:r>
              <a:rPr lang="en-US" smtClean="0"/>
              <a:t> </a:t>
            </a:r>
            <a:r>
              <a:rPr lang="en-US" smtClean="0"/>
              <a:t>Cryptosystem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32DD944-8CD4-1743-BF7E-B5035EBE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smtClean="0">
                <a:solidFill>
                  <a:srgbClr val="FFC000"/>
                </a:solidFill>
              </a:rPr>
              <a:t>TODO for </a:t>
            </a:r>
            <a:r>
              <a:rPr lang="en-US" b="1" i="1" smtClean="0">
                <a:solidFill>
                  <a:srgbClr val="FFC000"/>
                </a:solidFill>
              </a:rPr>
              <a:t>Tutorial</a:t>
            </a:r>
            <a:endParaRPr lang="en-US" smtClean="0"/>
          </a:p>
          <a:p>
            <a:r>
              <a:rPr lang="en-US" smtClean="0"/>
              <a:t>In </a:t>
            </a:r>
            <a:r>
              <a:rPr lang="en-US" smtClean="0"/>
              <a:t>practise</a:t>
            </a:r>
            <a:r>
              <a:rPr lang="en-US" smtClean="0"/>
              <a:t>, the basic encryption and decryption algorithms of ElGamal need to be slightly adjusted to make the scheme additively </a:t>
            </a:r>
            <a:r>
              <a:rPr lang="en-US" smtClean="0"/>
              <a:t>homomorphic</a:t>
            </a:r>
            <a:endParaRPr lang="en-US" smtClean="0"/>
          </a:p>
          <a:p>
            <a:r>
              <a:rPr lang="en-US" b="1" i="1" smtClean="0">
                <a:solidFill>
                  <a:srgbClr val="FFC000"/>
                </a:solidFill>
              </a:rPr>
              <a:t>Generally viable theoretical part + </a:t>
            </a:r>
            <a:r>
              <a:rPr lang="en-US" b="1" i="1" smtClean="0">
                <a:solidFill>
                  <a:srgbClr val="FFC000"/>
                </a:solidFill>
              </a:rPr>
              <a:t>instantiation</a:t>
            </a:r>
            <a:endParaRPr lang="en-US" b="1" i="1" smtClean="0">
              <a:solidFill>
                <a:srgbClr val="FFC000"/>
              </a:solidFill>
            </a:endParaRPr>
          </a:p>
          <a:p>
            <a:r>
              <a:rPr lang="en-US" b="1" smtClean="0">
                <a:solidFill>
                  <a:srgbClr val="FFC000"/>
                </a:solidFill>
              </a:rPr>
              <a:t>TODO</a:t>
            </a:r>
            <a:r>
              <a:rPr lang="en-US" b="1" smtClean="0">
                <a:solidFill>
                  <a:srgbClr val="FFC000"/>
                </a:solidFill>
              </a:rPr>
              <a:t>: Describe </a:t>
            </a:r>
            <a:r>
              <a:rPr lang="en-US" b="1" smtClean="0">
                <a:solidFill>
                  <a:srgbClr val="FFC000"/>
                </a:solidFill>
              </a:rPr>
              <a:t>KeyGen</a:t>
            </a:r>
            <a:r>
              <a:rPr lang="en-US" b="1" smtClean="0">
                <a:solidFill>
                  <a:srgbClr val="FFC000"/>
                </a:solidFill>
              </a:rPr>
              <a:t>, </a:t>
            </a:r>
            <a:r>
              <a:rPr lang="en-US" b="1" smtClean="0">
                <a:solidFill>
                  <a:srgbClr val="FFC000"/>
                </a:solidFill>
              </a:rPr>
              <a:t>Enc</a:t>
            </a:r>
            <a:r>
              <a:rPr lang="en-US" b="1" smtClean="0">
                <a:solidFill>
                  <a:srgbClr val="FFC000"/>
                </a:solidFill>
              </a:rPr>
              <a:t>, Dec for Additive Elgamal </a:t>
            </a:r>
            <a:r>
              <a:rPr lang="en-US" b="1" smtClean="0">
                <a:solidFill>
                  <a:srgbClr val="FFC000"/>
                </a:solidFill>
              </a:rPr>
              <a:t>Cryptosystem</a:t>
            </a:r>
            <a:endParaRPr lang="en-US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07744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C02F71B-4362-8C46-9DE6-D89636A1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Discrete</a:t>
            </a:r>
            <a:r>
              <a:rPr lang="en-US" smtClean="0"/>
              <a:t> Logarithm </a:t>
            </a:r>
            <a:r>
              <a:rPr lang="en-US" smtClean="0"/>
              <a:t>Assumption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91A88FE-9A07-154E-BDAB-829192932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smtClean="0">
                <a:solidFill>
                  <a:srgbClr val="FFC000"/>
                </a:solidFill>
              </a:rPr>
              <a:t>TODO for </a:t>
            </a:r>
            <a:r>
              <a:rPr lang="en-US" b="1" i="1" smtClean="0">
                <a:solidFill>
                  <a:srgbClr val="FFC000"/>
                </a:solidFill>
              </a:rPr>
              <a:t>Tutorial</a:t>
            </a:r>
            <a:endParaRPr lang="en-US" smtClean="0"/>
          </a:p>
          <a:p>
            <a:r>
              <a:rPr lang="en-US" smtClean="0"/>
              <a:t>The generation of prime numbers is needed for almost all public key </a:t>
            </a:r>
            <a:r>
              <a:rPr lang="en-US" smtClean="0"/>
              <a:t>algorithms</a:t>
            </a:r>
            <a:r>
              <a:rPr lang="en-US" smtClean="0"/>
              <a:t>, for </a:t>
            </a:r>
            <a:r>
              <a:rPr lang="en-US" smtClean="0"/>
              <a:t>example</a:t>
            </a:r>
            <a:endParaRPr lang="en-US" smtClean="0"/>
          </a:p>
          <a:p>
            <a:pPr lvl="1"/>
            <a:r>
              <a:rPr lang="en-US" i="1" smtClean="0"/>
              <a:t>In the RSA encryption system we need to find primes p and q to compute the public key N = p * </a:t>
            </a:r>
            <a:r>
              <a:rPr lang="en-US" i="1" smtClean="0"/>
              <a:t>q.</a:t>
            </a:r>
            <a:endParaRPr lang="en-US" i="1" smtClean="0"/>
          </a:p>
          <a:p>
            <a:pPr lvl="1"/>
            <a:r>
              <a:rPr lang="en-US" i="1" smtClean="0"/>
              <a:t>In ElGamal encryption we need to find primes p and q with q dividing p − </a:t>
            </a:r>
            <a:r>
              <a:rPr lang="en-US" i="1" smtClean="0"/>
              <a:t>1.</a:t>
            </a:r>
            <a:endParaRPr lang="en-US" i="1" smtClean="0"/>
          </a:p>
          <a:p>
            <a:r>
              <a:rPr lang="en-US" smtClean="0"/>
              <a:t>Why prime </a:t>
            </a:r>
            <a:r>
              <a:rPr lang="en-US" smtClean="0"/>
              <a:t>numbers</a:t>
            </a:r>
            <a:r>
              <a:rPr lang="en-US" smtClean="0"/>
              <a:t>? Because exponentiation with prime numbers is extremely hard to invert </a:t>
            </a:r>
            <a:r>
              <a:rPr lang="en-US" smtClean="0">
                <a:sym typeface="Wingdings" pitchFamily="2" charset="2"/>
              </a:rPr>
              <a:t> trapdoor </a:t>
            </a:r>
            <a:r>
              <a:rPr lang="en-US" smtClean="0">
                <a:sym typeface="Wingdings" pitchFamily="2" charset="2"/>
              </a:rPr>
              <a:t>function</a:t>
            </a: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6504078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F06E4F0-25A8-FD4B-8FF4-5C97EDD8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</a:t>
            </a:r>
            <a:r>
              <a:rPr lang="en-US" smtClean="0"/>
              <a:t>R</a:t>
            </a:r>
            <a:r>
              <a:rPr lang="en-US" smtClean="0"/>
              <a:t>ole of </a:t>
            </a:r>
            <a:r>
              <a:rPr lang="en-US" smtClean="0"/>
              <a:t>C</a:t>
            </a:r>
            <a:r>
              <a:rPr lang="en-US" smtClean="0"/>
              <a:t>ryptographic </a:t>
            </a:r>
            <a:r>
              <a:rPr lang="en-US" smtClean="0"/>
              <a:t>Assumptions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C100E78-E373-FE4B-96EE-8235F30AE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smtClean="0">
                <a:solidFill>
                  <a:srgbClr val="FFC000"/>
                </a:solidFill>
              </a:rPr>
              <a:t>TODO for </a:t>
            </a:r>
            <a:r>
              <a:rPr lang="en-US" b="1" i="1" smtClean="0">
                <a:solidFill>
                  <a:srgbClr val="FFC000"/>
                </a:solidFill>
              </a:rPr>
              <a:t>Tutorial</a:t>
            </a:r>
            <a:endParaRPr lang="en-US" b="1" smtClean="0">
              <a:solidFill>
                <a:srgbClr val="FFC000"/>
              </a:solidFill>
            </a:endParaRPr>
          </a:p>
          <a:p>
            <a:r>
              <a:rPr lang="en-US" b="1" smtClean="0">
                <a:solidFill>
                  <a:srgbClr val="FFC000"/>
                </a:solidFill>
              </a:rPr>
              <a:t>TODO</a:t>
            </a:r>
            <a:r>
              <a:rPr lang="en-US" b="1" smtClean="0">
                <a:solidFill>
                  <a:srgbClr val="FFC000"/>
                </a:solidFill>
              </a:rPr>
              <a:t>: relate to this in one </a:t>
            </a:r>
            <a:r>
              <a:rPr lang="en-US" b="1" smtClean="0">
                <a:solidFill>
                  <a:srgbClr val="FFC000"/>
                </a:solidFill>
              </a:rPr>
              <a:t>bullet</a:t>
            </a:r>
            <a:r>
              <a:rPr lang="en-US" b="1" smtClean="0">
                <a:solidFill>
                  <a:srgbClr val="FFC000"/>
                </a:solidFill>
              </a:rPr>
              <a:t>, why it‘s </a:t>
            </a:r>
            <a:r>
              <a:rPr lang="en-US" b="1" smtClean="0">
                <a:solidFill>
                  <a:srgbClr val="FFC000"/>
                </a:solidFill>
              </a:rPr>
              <a:t>relevant</a:t>
            </a:r>
            <a:r>
              <a:rPr lang="en-US" b="1" smtClean="0">
                <a:solidFill>
                  <a:srgbClr val="FFC000"/>
                </a:solidFill>
              </a:rPr>
              <a:t>, not explain in </a:t>
            </a:r>
            <a:r>
              <a:rPr lang="en-US" b="1" smtClean="0">
                <a:solidFill>
                  <a:srgbClr val="FFC000"/>
                </a:solidFill>
              </a:rPr>
              <a:t>full</a:t>
            </a:r>
            <a:endParaRPr lang="en-US" b="1" smtClean="0">
              <a:solidFill>
                <a:srgbClr val="FFC000"/>
              </a:solidFill>
            </a:endParaRPr>
          </a:p>
          <a:p>
            <a:r>
              <a:rPr lang="en-US" smtClean="0"/>
              <a:t>Computational Diffie Hellman </a:t>
            </a:r>
            <a:r>
              <a:rPr lang="en-US" smtClean="0"/>
              <a:t>(CDH)</a:t>
            </a:r>
            <a:endParaRPr lang="en-US" smtClean="0"/>
          </a:p>
          <a:p>
            <a:r>
              <a:rPr lang="en-US" smtClean="0"/>
              <a:t>Decisional Diffie Hellman </a:t>
            </a:r>
            <a:r>
              <a:rPr lang="en-US" smtClean="0"/>
              <a:t>(DDH</a:t>
            </a:r>
            <a:r>
              <a:rPr lang="en-US" smtClean="0"/>
              <a:t>) </a:t>
            </a:r>
            <a:endParaRPr lang="en-US" smtClean="0"/>
          </a:p>
          <a:p>
            <a:endParaRPr lang="en-US" smtClean="0"/>
          </a:p>
          <a:p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54E41D6E-2A43-7742-BCC0-214CA29898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69505"/>
            <a:ext cx="9906000" cy="304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741734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Zero Knowledge Proofs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/>
                  <a:t>Zero Knowledge Proof </a:t>
                </a:r>
                <a:r>
                  <a:rPr lang="en" dirty="0"/>
                  <a:t>is a proof of a statement </a:t>
                </a:r>
                <a14:m>
                  <m:oMath xmlns:m="http://schemas.openxmlformats.org/officeDocument/2006/math">
                    <m:r>
                      <a:rPr lang="de-CH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b="1" dirty="0"/>
                  <a:t> </a:t>
                </a:r>
                <a:r>
                  <a:rPr lang="en" dirty="0"/>
                  <a:t>which reveals nothing about statement </a:t>
                </a:r>
                <a14:m>
                  <m:oMath xmlns:m="http://schemas.openxmlformats.org/officeDocument/2006/math">
                    <m:r>
                      <a:rPr lang="de-CH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/>
                  <a:t>, except that it is true </a:t>
                </a:r>
              </a:p>
              <a:p>
                <a:pPr lvl="1"/>
                <a:r>
                  <a:rPr lang="en" dirty="0"/>
                  <a:t>With the use of a ZKP system, a prover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" dirty="0"/>
                  <a:t> can convince a verifier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" dirty="0"/>
                  <a:t> via an interaction that some statement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/>
                  <a:t> is true. </a:t>
                </a:r>
              </a:p>
              <a:p>
                <a:r>
                  <a:rPr lang="en" dirty="0"/>
                  <a:t>Non-interactive Zero Knowledge Proofs</a:t>
                </a:r>
              </a:p>
              <a:p>
                <a:pPr lvl="1"/>
                <a:r>
                  <a:rPr lang="en" dirty="0"/>
                  <a:t>This relies on the prover generating a (to him) unpredictable challenge (which cannot be tweaked) based on his commitment and public knowledge, such as the hash of the commitment. </a:t>
                </a:r>
              </a:p>
              <a:p>
                <a:pPr lvl="1"/>
                <a:r>
                  <a:rPr lang="en" b="1" i="1" dirty="0"/>
                  <a:t>In REV: (NI)ZKPs enable a voter to verify that her vote is valid, being able to prove to an outsider what she voted.</a:t>
                </a:r>
              </a:p>
              <a:p>
                <a:endParaRPr lang="en" dirty="0"/>
              </a:p>
              <a:p>
                <a:endParaRPr lang="en" dirty="0"/>
              </a:p>
              <a:p>
                <a:pPr lvl="1"/>
                <a:endParaRPr lang="de-DE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 r="-963" b="-367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0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678B5634-71F0-9643-9CE6-A93FF4D29C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64463"/>
          <a:stretch/>
        </p:blipFill>
        <p:spPr>
          <a:xfrm>
            <a:off x="6665133" y="2216485"/>
            <a:ext cx="3079494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 Baba‘s Cave </a:t>
            </a:r>
            <a:r>
              <a:rPr lang="en-US" smtClean="0"/>
              <a:t>(1)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6836229" cy="5181600"/>
          </a:xfrm>
        </p:spPr>
        <p:txBody>
          <a:bodyPr/>
          <a:lstStyle/>
          <a:p>
            <a:r>
              <a:rPr lang="en-US" dirty="0" smtClean="0"/>
              <a:t>The cave has a </a:t>
            </a:r>
            <a:r>
              <a:rPr lang="en-US" dirty="0" smtClean="0">
                <a:solidFill>
                  <a:srgbClr val="3333CC"/>
                </a:solidFill>
              </a:rPr>
              <a:t>single entry </a:t>
            </a:r>
            <a:r>
              <a:rPr lang="en-US" dirty="0" smtClean="0"/>
              <a:t>and is shaped like a ring with </a:t>
            </a:r>
            <a:r>
              <a:rPr lang="en-US" dirty="0" smtClean="0">
                <a:solidFill>
                  <a:srgbClr val="3333CC"/>
                </a:solidFill>
              </a:rPr>
              <a:t>two paths </a:t>
            </a:r>
            <a:r>
              <a:rPr lang="en-US" dirty="0" smtClean="0"/>
              <a:t>(A and B) and </a:t>
            </a:r>
            <a:r>
              <a:rPr lang="en-US" dirty="0" smtClean="0">
                <a:solidFill>
                  <a:srgbClr val="3333CC"/>
                </a:solidFill>
              </a:rPr>
              <a:t>contains a hidden door separating the two paths</a:t>
            </a:r>
            <a:endParaRPr lang="en-US" dirty="0" smtClean="0"/>
          </a:p>
          <a:p>
            <a:r>
              <a:rPr lang="en-US" dirty="0" smtClean="0">
                <a:solidFill>
                  <a:srgbClr val="3333CC"/>
                </a:solidFill>
              </a:rPr>
              <a:t>Peggy </a:t>
            </a:r>
            <a:r>
              <a:rPr lang="en-US" dirty="0" smtClean="0"/>
              <a:t>knows the password to open the hidden door </a:t>
            </a:r>
            <a:r>
              <a:rPr lang="en-US" dirty="0" smtClean="0">
                <a:solidFill>
                  <a:srgbClr val="3333CC"/>
                </a:solidFill>
              </a:rPr>
              <a:t>but does not want to reveal it</a:t>
            </a:r>
          </a:p>
          <a:p>
            <a:r>
              <a:rPr lang="en-US" dirty="0" smtClean="0"/>
              <a:t>To prove to </a:t>
            </a:r>
            <a:r>
              <a:rPr lang="en-US" dirty="0" smtClean="0">
                <a:solidFill>
                  <a:srgbClr val="3333CC"/>
                </a:solidFill>
              </a:rPr>
              <a:t>Victor, the verifier </a:t>
            </a:r>
            <a:r>
              <a:rPr lang="en-US" dirty="0" smtClean="0"/>
              <a:t>that Peggy knows the password, Peggy enters the cave and chooses a path.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04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 Baba‘s Cave </a:t>
            </a:r>
            <a:r>
              <a:rPr lang="en-US" smtClean="0"/>
              <a:t>(2)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660571" cy="5181600"/>
          </a:xfrm>
        </p:spPr>
        <p:txBody>
          <a:bodyPr/>
          <a:lstStyle/>
          <a:p>
            <a:r>
              <a:rPr lang="en-US" smtClean="0"/>
              <a:t>Next, </a:t>
            </a:r>
            <a:r>
              <a:rPr lang="en-US" smtClean="0"/>
              <a:t>Victor enters the cave and demands that Peggy exits the cave using path A or </a:t>
            </a:r>
            <a:r>
              <a:rPr lang="en-US" smtClean="0"/>
              <a:t>B</a:t>
            </a:r>
            <a:r>
              <a:rPr lang="en-US" smtClean="0"/>
              <a:t>, chosen at </a:t>
            </a:r>
            <a:r>
              <a:rPr lang="en-US" smtClean="0"/>
              <a:t>random</a:t>
            </a:r>
            <a:r>
              <a:rPr lang="en-US" smtClean="0"/>
              <a:t>. </a:t>
            </a:r>
            <a:endParaRPr lang="en-US" smtClean="0"/>
          </a:p>
          <a:p>
            <a:pPr lvl="1"/>
            <a:r>
              <a:rPr lang="en-US" smtClean="0"/>
              <a:t>Since P knows the password it is trivial for it to pass the </a:t>
            </a:r>
            <a:r>
              <a:rPr lang="en-US" smtClean="0"/>
              <a:t>test</a:t>
            </a:r>
            <a:r>
              <a:rPr lang="en-US" smtClean="0"/>
              <a:t>. On the other </a:t>
            </a:r>
            <a:r>
              <a:rPr lang="en-US" smtClean="0"/>
              <a:t>hand</a:t>
            </a:r>
            <a:r>
              <a:rPr lang="en-US" smtClean="0"/>
              <a:t>, had P not known the </a:t>
            </a:r>
            <a:r>
              <a:rPr lang="en-US" smtClean="0"/>
              <a:t>password</a:t>
            </a:r>
            <a:r>
              <a:rPr lang="en-US" smtClean="0"/>
              <a:t>, she would have only had a </a:t>
            </a:r>
            <a:r>
              <a:rPr lang="en-US" smtClean="0"/>
              <a:t>50</a:t>
            </a:r>
            <a:r>
              <a:rPr lang="en-US" smtClean="0"/>
              <a:t>% chance of returning from the demanded </a:t>
            </a:r>
            <a:r>
              <a:rPr lang="en-US" smtClean="0"/>
              <a:t>path</a:t>
            </a:r>
            <a:r>
              <a:rPr lang="en-US" smtClean="0"/>
              <a:t>. </a:t>
            </a:r>
            <a:endParaRPr lang="en-US" smtClean="0"/>
          </a:p>
          <a:p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4109" r="32611"/>
          <a:stretch/>
        </p:blipFill>
        <p:spPr>
          <a:xfrm>
            <a:off x="6150614" y="1947256"/>
            <a:ext cx="2883893" cy="29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658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</a:blip>
          <a:srcRect l="67163"/>
          <a:stretch/>
        </p:blipFill>
        <p:spPr>
          <a:xfrm>
            <a:off x="6041571" y="1947256"/>
            <a:ext cx="2845558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Ali Baba‘s Cave </a:t>
            </a:r>
            <a:r>
              <a:rPr lang="en-US" smtClean="0"/>
              <a:t>(3)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660571" cy="5181600"/>
          </a:xfrm>
        </p:spPr>
        <p:txBody>
          <a:bodyPr/>
          <a:lstStyle/>
          <a:p>
            <a:r>
              <a:rPr lang="en-US" smtClean="0"/>
              <a:t>Victor can challenge Peggy multiple </a:t>
            </a:r>
            <a:r>
              <a:rPr lang="en-US" smtClean="0"/>
              <a:t>times</a:t>
            </a:r>
            <a:r>
              <a:rPr lang="en-US" smtClean="0"/>
              <a:t>, thereby decreasing the probability of Peggy being a fraudulent prover by a factor of two every time </a:t>
            </a:r>
            <a:endParaRPr lang="en-US" smtClean="0"/>
          </a:p>
          <a:p>
            <a:pPr lvl="1"/>
            <a:r>
              <a:rPr lang="en-US" smtClean="0"/>
              <a:t>Therefore</a:t>
            </a:r>
            <a:r>
              <a:rPr lang="en-US" smtClean="0"/>
              <a:t>, Victor can repeat this process as many times as deemed necessary until the desired level of confidence is </a:t>
            </a:r>
            <a:r>
              <a:rPr lang="en-US" smtClean="0"/>
              <a:t>obtained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38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07E0CEB-3E82-FD4C-932C-0B879931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What‘s</a:t>
            </a:r>
            <a:r>
              <a:rPr lang="en-US" smtClean="0"/>
              <a:t> </a:t>
            </a:r>
            <a:r>
              <a:rPr lang="en-US" smtClean="0"/>
              <a:t>next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12AA21D-FBC3-6948-94E8-BBAD0455B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By</a:t>
            </a:r>
            <a:r>
              <a:rPr lang="en-US" smtClean="0"/>
              <a:t> employing </a:t>
            </a:r>
            <a:r>
              <a:rPr lang="en-US" smtClean="0"/>
              <a:t>HE</a:t>
            </a:r>
            <a:r>
              <a:rPr lang="en-US" smtClean="0"/>
              <a:t>, we now can assure Ballot Privacy and assure that authorities can keep their secret keys </a:t>
            </a:r>
            <a:r>
              <a:rPr lang="en-US" smtClean="0"/>
              <a:t>private</a:t>
            </a:r>
            <a:r>
              <a:rPr lang="en-US" smtClean="0"/>
              <a:t>, while homomorphically tallying the final </a:t>
            </a:r>
            <a:r>
              <a:rPr lang="en-US" smtClean="0"/>
              <a:t>result</a:t>
            </a:r>
            <a:r>
              <a:rPr lang="en-US" smtClean="0"/>
              <a:t>, proving correct </a:t>
            </a:r>
            <a:r>
              <a:rPr lang="en-US" smtClean="0"/>
              <a:t>decryption.</a:t>
            </a:r>
            <a:endParaRPr lang="en-US" smtClean="0"/>
          </a:p>
          <a:p>
            <a:r>
              <a:rPr lang="en-US" smtClean="0"/>
              <a:t>How can we achieve individual and universal </a:t>
            </a:r>
            <a:r>
              <a:rPr lang="en-US" smtClean="0"/>
              <a:t>verifiability?</a:t>
            </a:r>
            <a:endParaRPr lang="en-US" smtClean="0"/>
          </a:p>
          <a:p>
            <a:endParaRPr lang="en-US" smtClean="0"/>
          </a:p>
          <a:p>
            <a:pPr>
              <a:buFont typeface="Wingdings" pitchFamily="2" charset="2"/>
              <a:buChar char="Ø"/>
            </a:pPr>
            <a:r>
              <a:rPr lang="en-US" b="1" i="1" smtClean="0"/>
              <a:t>Public Bulletin </a:t>
            </a:r>
            <a:r>
              <a:rPr lang="en-US" b="1" i="1" smtClean="0"/>
              <a:t>Boards!</a:t>
            </a: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xmlns="" val="95291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C300B44-E122-2147-98A9-D496388F4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Interactive to </a:t>
            </a:r>
            <a:r>
              <a:rPr lang="en-US" dirty="0" smtClean="0"/>
              <a:t>N</a:t>
            </a:r>
            <a:r>
              <a:rPr lang="en-US" dirty="0" smtClean="0"/>
              <a:t>on-interactive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177192D-9849-FC41-8CD8-8F92F5072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solidFill>
                  <a:srgbClr val="FFC000"/>
                </a:solidFill>
              </a:rPr>
              <a:t>TODO for Tutorial -- Random Oracle </a:t>
            </a:r>
            <a:r>
              <a:rPr lang="en-US" b="1" smtClean="0">
                <a:solidFill>
                  <a:srgbClr val="FFC000"/>
                </a:solidFill>
              </a:rPr>
              <a:t>Model</a:t>
            </a:r>
            <a:r>
              <a:rPr lang="en-US" b="1" smtClean="0">
                <a:solidFill>
                  <a:srgbClr val="FFC000"/>
                </a:solidFill>
              </a:rPr>
              <a:t>, why this works and what it means for a ZKP proof of validity for elgamal encryption in the specific case </a:t>
            </a:r>
            <a:endParaRPr lang="en-US" b="1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8700386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80DB8B6-ECB5-644D-A817-D3ACD601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BC-based REV System: </a:t>
            </a:r>
            <a:r>
              <a:rPr lang="en-US" b="0" i="1" dirty="0" err="1" smtClean="0"/>
              <a:t>Provotum</a:t>
            </a:r>
            <a:endParaRPr lang="en-US" b="0" i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12FDF4E-2510-2248-BB12-3D17CCF90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REV systems often rely on </a:t>
            </a:r>
            <a:r>
              <a:rPr lang="en-US" b="1">
                <a:solidFill>
                  <a:schemeClr val="accent2"/>
                </a:solidFill>
              </a:rPr>
              <a:t>centralized infrastructures</a:t>
            </a:r>
            <a:r>
              <a:rPr lang="en-US"/>
              <a:t>, operated by trusted parties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Blockchain-based REV system would enable to </a:t>
            </a:r>
            <a:r>
              <a:rPr lang="en-US" b="1">
                <a:solidFill>
                  <a:schemeClr val="accent2"/>
                </a:solidFill>
              </a:rPr>
              <a:t>decentralize trust</a:t>
            </a:r>
            <a:r>
              <a:rPr lang="en-US"/>
              <a:t> </a:t>
            </a:r>
          </a:p>
          <a:p>
            <a:pPr lvl="1"/>
            <a:r>
              <a:rPr lang="en-US"/>
              <a:t>Using a Public Permissioned BC serving as a </a:t>
            </a:r>
            <a:r>
              <a:rPr lang="en-US" b="1"/>
              <a:t>transparent</a:t>
            </a:r>
            <a:r>
              <a:rPr lang="en-US"/>
              <a:t>, </a:t>
            </a:r>
            <a:r>
              <a:rPr lang="en-US" b="1"/>
              <a:t>immutable, tamper-proof </a:t>
            </a:r>
            <a:r>
              <a:rPr lang="en-US"/>
              <a:t>and </a:t>
            </a:r>
            <a:r>
              <a:rPr lang="en-US" b="1"/>
              <a:t>decentralized</a:t>
            </a:r>
            <a:r>
              <a:rPr lang="en-US"/>
              <a:t>, enabling public End-to-End (E2E) Verifiability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EE5D64ED-0AF4-ED4C-883C-53F142BE81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35EF4773-D5CF-7642-9137-0321CC5E91CE}"/>
              </a:ext>
            </a:extLst>
          </p:cNvPr>
          <p:cNvSpPr/>
          <p:nvPr/>
        </p:nvSpPr>
        <p:spPr>
          <a:xfrm>
            <a:off x="0" y="6046113"/>
            <a:ext cx="9906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kern="0">
                <a:solidFill>
                  <a:schemeClr val="bg1"/>
                </a:solidFill>
                <a:highlight>
                  <a:srgbClr val="000000"/>
                </a:highlight>
              </a:rPr>
              <a:t> [KRM20]  </a:t>
            </a:r>
            <a:r>
              <a:rPr lang="en-US" sz="1100" b="1" kern="0">
                <a:highlight>
                  <a:srgbClr val="FFFFFF"/>
                </a:highlight>
              </a:rPr>
              <a:t> </a:t>
            </a:r>
            <a:r>
              <a:rPr lang="en-US" sz="1100" b="1" kern="0"/>
              <a:t>C. Killer</a:t>
            </a:r>
            <a:r>
              <a:rPr lang="en-US" sz="1100" kern="0"/>
              <a:t>, B. Rodrigues, R. Matile, E. Scheid, B. Stiller: </a:t>
            </a:r>
            <a:r>
              <a:rPr lang="en-US" sz="1100" i="1" kern="0"/>
              <a:t>Design and Implementation of Cast-as-Intended Verifiability </a:t>
            </a:r>
            <a:br>
              <a:rPr lang="en-US" sz="1100" i="1" kern="0"/>
            </a:br>
            <a:r>
              <a:rPr lang="en-US" sz="1100" i="1" kern="0"/>
              <a:t>for a Blockchain-based Voting System</a:t>
            </a:r>
            <a:r>
              <a:rPr lang="en-US" sz="1100" kern="0"/>
              <a:t>. ACM SAC 2020. </a:t>
            </a:r>
            <a:endParaRPr lang="en-US" altLang="en-US" sz="1100"/>
          </a:p>
        </p:txBody>
      </p:sp>
    </p:spTree>
    <p:extLst>
      <p:ext uri="{BB962C8B-B14F-4D97-AF65-F5344CB8AC3E}">
        <p14:creationId xmlns:p14="http://schemas.microsoft.com/office/powerpoint/2010/main" xmlns="" val="19371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Bulletin Board (PBB)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xmlns="" id="{EC51EB1E-22E2-8C4D-9EE1-FC447A43B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220200" cy="518160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PBB serving as a</a:t>
            </a:r>
          </a:p>
          <a:p>
            <a:pPr marL="914400" lvl="1" indent="-457200">
              <a:buAutoNum type="arabicParenBoth"/>
            </a:pPr>
            <a:r>
              <a:rPr lang="en-US" altLang="en-US" b="1" dirty="0">
                <a:ea typeface="MS PGothic" panose="020B0600070205080204" pitchFamily="34" charset="-128"/>
              </a:rPr>
              <a:t>shared</a:t>
            </a:r>
            <a:r>
              <a:rPr lang="en-US" altLang="en-US" dirty="0">
                <a:ea typeface="MS PGothic" panose="020B0600070205080204" pitchFamily="34" charset="-128"/>
              </a:rPr>
              <a:t>, </a:t>
            </a:r>
            <a:r>
              <a:rPr lang="en-US" b="1" dirty="0"/>
              <a:t>append-only</a:t>
            </a:r>
            <a:r>
              <a:rPr lang="en-US" dirty="0"/>
              <a:t> data structure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public</a:t>
            </a:r>
            <a:r>
              <a:rPr lang="en-US" dirty="0"/>
              <a:t> and searchable by anyone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consistent</a:t>
            </a:r>
            <a:r>
              <a:rPr lang="en-US" dirty="0"/>
              <a:t> view for anyone accessing its information</a:t>
            </a:r>
          </a:p>
          <a:p>
            <a:pPr marL="914400" lvl="1" indent="-457200">
              <a:buAutoNum type="arabicParenBoth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In practice, a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public permissioned Blockchain (BC) </a:t>
            </a:r>
            <a:r>
              <a:rPr lang="en-US" dirty="0"/>
              <a:t>fulfills those theoretical requirements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296AF736-9F11-9A4E-B35C-4392333F386F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254866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CAA1091-4AEA-E244-A527-127297585B3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037" y="3219224"/>
            <a:ext cx="8385926" cy="22907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204A059C-3C77-6B45-B2DB-009C8054B9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798137" y="3219224"/>
            <a:ext cx="8385926" cy="2290789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Permissioned Blockchain (BC)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xmlns="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220200" cy="5181600"/>
          </a:xfrm>
        </p:spPr>
        <p:txBody>
          <a:bodyPr/>
          <a:lstStyle/>
          <a:p>
            <a:pPr marL="399970" indent="-342831">
              <a:spcBef>
                <a:spcPts val="150"/>
              </a:spcBef>
              <a:defRPr/>
            </a:pPr>
            <a:r>
              <a:rPr lang="en-US" altLang="en-US" b="1" dirty="0">
                <a:ea typeface="MS PGothic" panose="020B0600070205080204" pitchFamily="34" charset="-128"/>
              </a:rPr>
              <a:t>Deployment</a:t>
            </a:r>
            <a:r>
              <a:rPr lang="en-US" altLang="en-US" dirty="0">
                <a:ea typeface="MS PGothic" panose="020B0600070205080204" pitchFamily="34" charset="-128"/>
              </a:rPr>
              <a:t> of a </a:t>
            </a:r>
            <a:r>
              <a:rPr lang="en-US" altLang="en-US" b="1" dirty="0">
                <a:solidFill>
                  <a:schemeClr val="accent2"/>
                </a:solidFill>
                <a:ea typeface="MS PGothic" panose="020B0600070205080204" pitchFamily="34" charset="-128"/>
              </a:rPr>
              <a:t>Public Permissioned BC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Read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Public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Write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Permissioned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2CF8154B-BEB5-2F4F-B9D0-4F5E32B2B49A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320170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5FBC772-945A-2A42-BE53-DAD025E5B2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212" y="2684056"/>
            <a:ext cx="8099577" cy="310483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75C9D70A-A325-D84E-9116-FFF47A4CD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903211" y="2684056"/>
            <a:ext cx="8099577" cy="3104838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The Swiss Scenario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dirty="0"/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xmlns="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220200" cy="5181600"/>
          </a:xfrm>
        </p:spPr>
        <p:txBody>
          <a:bodyPr/>
          <a:lstStyle/>
          <a:p>
            <a:r>
              <a:rPr lang="en-US" dirty="0"/>
              <a:t>The Federalism of Switzerland serves as a suitable framework for a </a:t>
            </a:r>
            <a:r>
              <a:rPr lang="en-US" b="1" dirty="0">
                <a:solidFill>
                  <a:schemeClr val="accent2"/>
                </a:solidFill>
              </a:rPr>
              <a:t>decentralized</a:t>
            </a:r>
            <a:r>
              <a:rPr lang="en-US" dirty="0"/>
              <a:t> BC-based REV system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8F925D32-A163-8141-BA6C-24A7687322B6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07784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7E70EF-4577-CB4C-9EDE-866E09A8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Provotum</a:t>
            </a:r>
            <a:r>
              <a:rPr lang="de-DE" dirty="0"/>
              <a:t> 2.0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FBF6BD46-A791-9F46-B6E9-8EAA41BAF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697" y="904875"/>
            <a:ext cx="8020606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19080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D23DE7D-B00B-5146-893F-0DE8C0B9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Provotum</a:t>
            </a:r>
            <a:r>
              <a:rPr lang="en-US" smtClean="0"/>
              <a:t> 2.0 Identity </a:t>
            </a:r>
            <a:r>
              <a:rPr lang="en-US" smtClean="0"/>
              <a:t>Provisioning</a:t>
            </a:r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F0F0DD8E-0716-4242-A25B-C4FC72C12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697" y="904875"/>
            <a:ext cx="8020606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15239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Registration </a:t>
            </a:r>
            <a:r>
              <a:rPr lang="en-US" smtClean="0"/>
              <a:t>(1)</a:t>
            </a:r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</p:spTree>
    <p:extLst>
      <p:ext uri="{BB962C8B-B14F-4D97-AF65-F5344CB8AC3E}">
        <p14:creationId xmlns:p14="http://schemas.microsoft.com/office/powerpoint/2010/main" xmlns="" val="34259191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Registration </a:t>
            </a:r>
            <a:r>
              <a:rPr lang="en-US" smtClean="0"/>
              <a:t>(1)</a:t>
            </a:r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  <p:pic>
        <p:nvPicPr>
          <p:cNvPr id="3" name="1_Registration.mp4" descr="1_Registration.mp4">
            <a:hlinkClick r:id="" action="ppaction://media"/>
            <a:extLst>
              <a:ext uri="{FF2B5EF4-FFF2-40B4-BE49-F238E27FC236}">
                <a16:creationId xmlns:a16="http://schemas.microsoft.com/office/drawing/2014/main" xmlns="" id="{085312E9-C84B-9D4C-93EB-62206898404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197428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150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429772D-1A85-0A43-9A3E-9A58CAFA0D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219200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Pairing </a:t>
            </a:r>
            <a:r>
              <a:rPr lang="en-US" smtClean="0"/>
              <a:t>(2)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5262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Pairing.mp4" descr="2_Pairing.mp4">
            <a:hlinkClick r:id="" action="ppaction://media"/>
            <a:extLst>
              <a:ext uri="{FF2B5EF4-FFF2-40B4-BE49-F238E27FC236}">
                <a16:creationId xmlns:a16="http://schemas.microsoft.com/office/drawing/2014/main" xmlns="" id="{1F2AEC0F-0C99-AC43-85A3-DD51B18540B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1177018"/>
            <a:ext cx="9906000" cy="50466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Pairing </a:t>
            </a:r>
            <a:r>
              <a:rPr lang="en-US" smtClean="0"/>
              <a:t>(2)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6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8134B403-BDF0-B14C-9F43-89B5944AC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162501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Key Generation </a:t>
            </a:r>
            <a:r>
              <a:rPr lang="en-US" smtClean="0"/>
              <a:t>(3)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97447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Key Generation </a:t>
            </a:r>
            <a:r>
              <a:rPr lang="en-US" smtClean="0"/>
              <a:t>(3)</a:t>
            </a:r>
            <a:endParaRPr lang="en-US"/>
          </a:p>
        </p:txBody>
      </p:sp>
      <p:pic>
        <p:nvPicPr>
          <p:cNvPr id="3" name="3_KeyGeneration.mp4" descr="3_KeyGeneration.mp4">
            <a:hlinkClick r:id="" action="ppaction://media"/>
            <a:extLst>
              <a:ext uri="{FF2B5EF4-FFF2-40B4-BE49-F238E27FC236}">
                <a16:creationId xmlns:a16="http://schemas.microsoft.com/office/drawing/2014/main" xmlns="" id="{B216C77E-892D-FB48-A26A-D0CEF69895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187903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436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A6E7FCDD-6F5B-624D-9497-E2D661FB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184273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Voting </a:t>
            </a:r>
            <a:r>
              <a:rPr lang="en-US" smtClean="0"/>
              <a:t>(4)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806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Voting </a:t>
            </a:r>
            <a:r>
              <a:rPr lang="en-US" smtClean="0"/>
              <a:t>(4)</a:t>
            </a:r>
            <a:endParaRPr lang="en-US"/>
          </a:p>
        </p:txBody>
      </p:sp>
      <p:pic>
        <p:nvPicPr>
          <p:cNvPr id="3" name="4_Voting.mp4" descr="4_Voting.mp4">
            <a:hlinkClick r:id="" action="ppaction://media"/>
            <a:extLst>
              <a:ext uri="{FF2B5EF4-FFF2-40B4-BE49-F238E27FC236}">
                <a16:creationId xmlns:a16="http://schemas.microsoft.com/office/drawing/2014/main" xmlns="" id="{2AAF4E12-4276-9546-B9E5-FDB46B1769D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242332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984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33EC029-847E-CD4D-99A8-DA6D6311A9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270" y="1248284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Tallying </a:t>
            </a:r>
            <a:r>
              <a:rPr lang="en-US" smtClean="0"/>
              <a:t>(5)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26899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Voting</a:t>
            </a:r>
            <a:r>
              <a:rPr lang="en-US" smtClean="0"/>
              <a:t> </a:t>
            </a:r>
            <a:r>
              <a:rPr lang="en-US" smtClean="0"/>
              <a:t>Protocol</a:t>
            </a:r>
            <a:r>
              <a:rPr lang="en-US" smtClean="0"/>
              <a:t>: Tallying </a:t>
            </a:r>
            <a:r>
              <a:rPr lang="en-US" smtClean="0"/>
              <a:t>(5)</a:t>
            </a:r>
            <a:endParaRPr lang="en-US"/>
          </a:p>
        </p:txBody>
      </p:sp>
      <p:pic>
        <p:nvPicPr>
          <p:cNvPr id="3" name="5_Tallying_Result.mp4" descr="5_Tallying_Result.mp4">
            <a:hlinkClick r:id="" action="ppaction://media"/>
            <a:extLst>
              <a:ext uri="{FF2B5EF4-FFF2-40B4-BE49-F238E27FC236}">
                <a16:creationId xmlns:a16="http://schemas.microsoft.com/office/drawing/2014/main" xmlns="" id="{5DF02340-37CE-1A4E-BC3E-29E8DCCE7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904875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26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DF25DFE-FB28-1143-9433-03C6A9CA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Evaluations Provotum 2.0 </a:t>
            </a:r>
            <a:endParaRPr lang="en-US" b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D448AAA-D8BE-D44D-AC90-D5EDF0D24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220200" cy="4667250"/>
          </a:xfrm>
        </p:spPr>
        <p:txBody>
          <a:bodyPr/>
          <a:lstStyle/>
          <a:p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E2E-Verifiability and Ballot Secrecy achieved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✓</a:t>
            </a:r>
            <a:endParaRPr lang="en-US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Client-Side Cryptography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✓</a:t>
            </a:r>
            <a:endParaRPr lang="en-US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On-Chain Proof Verification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✓</a:t>
            </a:r>
            <a:endParaRPr lang="en-US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Distributed Key Generation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✓</a:t>
            </a:r>
            <a:endParaRPr lang="en-US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Cooperative Decryption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✓</a:t>
            </a:r>
            <a:endParaRPr lang="en-US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mtClean="0">
                <a:solidFill>
                  <a:srgbClr val="FF0000"/>
                </a:solidFill>
              </a:rPr>
              <a:t>Solidity EVM restricted to 256-bit integers </a:t>
            </a:r>
            <a:r>
              <a:rPr lang="en-US" b="1" smtClean="0">
                <a:solidFill>
                  <a:srgbClr val="FF0000"/>
                </a:solidFill>
              </a:rPr>
              <a:t>✗</a:t>
            </a:r>
            <a:endParaRPr lang="en-US" smtClean="0">
              <a:solidFill>
                <a:srgbClr val="FF0000"/>
              </a:solidFill>
            </a:endParaRPr>
          </a:p>
          <a:p>
            <a:r>
              <a:rPr lang="en-US" smtClean="0">
                <a:solidFill>
                  <a:srgbClr val="FF0000"/>
                </a:solidFill>
              </a:rPr>
              <a:t>Mitigate Identity provisioning scheme </a:t>
            </a:r>
            <a:r>
              <a:rPr lang="en-US" smtClean="0">
                <a:solidFill>
                  <a:srgbClr val="FF0000"/>
                </a:solidFill>
              </a:rPr>
              <a:t>threats</a:t>
            </a:r>
            <a:r>
              <a:rPr lang="en-US" b="1" smtClean="0">
                <a:solidFill>
                  <a:srgbClr val="FF0000"/>
                </a:solidFill>
              </a:rPr>
              <a:t>✗</a:t>
            </a:r>
            <a:endParaRPr lang="en-US" smtClean="0">
              <a:solidFill>
                <a:srgbClr val="FF0000"/>
              </a:solidFill>
            </a:endParaRPr>
          </a:p>
          <a:p>
            <a:r>
              <a:rPr lang="en-US" smtClean="0">
                <a:solidFill>
                  <a:srgbClr val="C00000"/>
                </a:solidFill>
              </a:rPr>
              <a:t>Receipt-Freeness and Coercion-Resistance </a:t>
            </a:r>
            <a:r>
              <a:rPr lang="en-US" b="1" smtClean="0">
                <a:solidFill>
                  <a:srgbClr val="C00000"/>
                </a:solidFill>
              </a:rPr>
              <a:t>✗</a:t>
            </a:r>
            <a:endParaRPr lang="en-US" smtClean="0"/>
          </a:p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FDE9DFD3-F0F4-4F48-B722-8929ADF6DD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66507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85343EC-76DF-0846-B0BA-8BEB1624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0E01C48-562F-0142-A6E9-BFDB11F72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Remote Electronic Voting </a:t>
            </a:r>
          </a:p>
          <a:p>
            <a:pPr lvl="1"/>
            <a:r>
              <a:rPr lang="en-US" dirty="0" smtClean="0">
                <a:solidFill>
                  <a:srgbClr val="3333CC"/>
                </a:solidFill>
              </a:rPr>
              <a:t>If trust is distributed in REV</a:t>
            </a:r>
            <a:r>
              <a:rPr lang="en-US" dirty="0" smtClean="0"/>
              <a:t>, then REV can offer better privacy and verifiability than traditional voting channels, under certain trust and computational hardness assumptions </a:t>
            </a:r>
          </a:p>
          <a:p>
            <a:pPr lvl="2"/>
            <a:r>
              <a:rPr lang="en-US" dirty="0" smtClean="0"/>
              <a:t>As soon as a system is public, future adversaries may be able to decrypt cipher-text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Achieving such trust distribution can be implemented by using a </a:t>
            </a:r>
            <a:r>
              <a:rPr lang="en-US" dirty="0" smtClean="0">
                <a:solidFill>
                  <a:srgbClr val="3333CC"/>
                </a:solidFill>
              </a:rPr>
              <a:t>Public Permissioned Blockchain</a:t>
            </a:r>
            <a:r>
              <a:rPr lang="en-US" b="1" dirty="0" smtClean="0"/>
              <a:t>, </a:t>
            </a:r>
            <a:r>
              <a:rPr lang="en-US" dirty="0" smtClean="0"/>
              <a:t>where authorities collaborate with a Proof-of-Authority consensus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519618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EDD6B4-4397-2849-BF84-5F98248D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FFC000"/>
                </a:solidFill>
              </a:rPr>
              <a:t>Other TODOS </a:t>
            </a:r>
            <a:r>
              <a:rPr lang="de-DE" dirty="0" err="1">
                <a:solidFill>
                  <a:srgbClr val="FFC000"/>
                </a:solidFill>
              </a:rPr>
              <a:t>for</a:t>
            </a:r>
            <a:r>
              <a:rPr lang="de-DE" dirty="0">
                <a:solidFill>
                  <a:srgbClr val="FFC000"/>
                </a:solidFill>
              </a:rPr>
              <a:t> Tutorial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DF13F6F-EA4A-0343-96BA-E9AD28246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>
                <a:solidFill>
                  <a:srgbClr val="FFC000"/>
                </a:solidFill>
              </a:rPr>
              <a:t>Distributed Key Generation 1-2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endParaRPr lang="de-DE" b="1" dirty="0">
              <a:solidFill>
                <a:srgbClr val="FFC000"/>
              </a:solidFill>
            </a:endParaRPr>
          </a:p>
          <a:p>
            <a:r>
              <a:rPr lang="de-DE" b="1" dirty="0" err="1">
                <a:solidFill>
                  <a:srgbClr val="FFC000"/>
                </a:solidFill>
              </a:rPr>
              <a:t>Cooperative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Decryption</a:t>
            </a:r>
            <a:r>
              <a:rPr lang="de-DE" b="1" dirty="0">
                <a:solidFill>
                  <a:srgbClr val="FFC000"/>
                </a:solidFill>
              </a:rPr>
              <a:t> 1-2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</a:p>
          <a:p>
            <a:r>
              <a:rPr lang="de-DE" b="1" dirty="0">
                <a:solidFill>
                  <a:srgbClr val="FFC000"/>
                </a:solidFill>
              </a:rPr>
              <a:t>Public Bulletin Board 2-3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r>
              <a:rPr lang="de-DE" b="1" dirty="0">
                <a:solidFill>
                  <a:srgbClr val="FFC000"/>
                </a:solidFill>
              </a:rPr>
              <a:t> on Public </a:t>
            </a:r>
            <a:r>
              <a:rPr lang="de-DE" b="1" dirty="0" err="1">
                <a:solidFill>
                  <a:srgbClr val="FFC000"/>
                </a:solidFill>
              </a:rPr>
              <a:t>Permissioned</a:t>
            </a:r>
            <a:r>
              <a:rPr lang="de-DE" b="1" dirty="0">
                <a:solidFill>
                  <a:srgbClr val="FFC000"/>
                </a:solidFill>
              </a:rPr>
              <a:t> BC </a:t>
            </a:r>
            <a:r>
              <a:rPr lang="de-DE" b="1" dirty="0" err="1">
                <a:solidFill>
                  <a:srgbClr val="FFC000"/>
                </a:solidFill>
              </a:rPr>
              <a:t>and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why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this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use-case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works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dirty="0">
                <a:solidFill>
                  <a:srgbClr val="FFC000"/>
                </a:solidFill>
              </a:rPr>
              <a:t>(Flow </a:t>
            </a:r>
            <a:r>
              <a:rPr lang="de-DE" dirty="0" err="1">
                <a:solidFill>
                  <a:srgbClr val="FFC000"/>
                </a:solidFill>
              </a:rPr>
              <a:t>over</a:t>
            </a:r>
            <a:r>
              <a:rPr lang="de-DE" dirty="0">
                <a:solidFill>
                  <a:srgbClr val="FFC000"/>
                </a:solidFill>
              </a:rPr>
              <a:t> </a:t>
            </a:r>
            <a:r>
              <a:rPr lang="de-DE" dirty="0" err="1">
                <a:solidFill>
                  <a:srgbClr val="FFC000"/>
                </a:solidFill>
              </a:rPr>
              <a:t>to</a:t>
            </a:r>
            <a:r>
              <a:rPr lang="de-DE" dirty="0">
                <a:solidFill>
                  <a:srgbClr val="FFC000"/>
                </a:solidFill>
              </a:rPr>
              <a:t> </a:t>
            </a:r>
            <a:r>
              <a:rPr lang="de-DE" dirty="0" err="1">
                <a:solidFill>
                  <a:srgbClr val="FFC000"/>
                </a:solidFill>
              </a:rPr>
              <a:t>Provotum</a:t>
            </a:r>
            <a:r>
              <a:rPr lang="de-DE" dirty="0">
                <a:solidFill>
                  <a:srgbClr val="FFC000"/>
                </a:solidFill>
              </a:rPr>
              <a:t> </a:t>
            </a:r>
            <a:r>
              <a:rPr lang="de-DE" dirty="0" err="1">
                <a:solidFill>
                  <a:srgbClr val="FFC000"/>
                </a:solidFill>
              </a:rPr>
              <a:t>part</a:t>
            </a:r>
            <a:r>
              <a:rPr lang="de-DE" dirty="0">
                <a:solidFill>
                  <a:srgbClr val="FFC000"/>
                </a:solidFill>
              </a:rPr>
              <a:t>)</a:t>
            </a:r>
          </a:p>
          <a:p>
            <a:r>
              <a:rPr lang="de-DE" b="1" dirty="0" err="1">
                <a:solidFill>
                  <a:srgbClr val="FFC000"/>
                </a:solidFill>
              </a:rPr>
              <a:t>Provotum</a:t>
            </a:r>
            <a:r>
              <a:rPr lang="de-DE" b="1" dirty="0">
                <a:solidFill>
                  <a:srgbClr val="FFC000"/>
                </a:solidFill>
              </a:rPr>
              <a:t> Stakeholders 1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endParaRPr lang="de-DE" b="1" dirty="0">
              <a:solidFill>
                <a:srgbClr val="FFC000"/>
              </a:solidFill>
            </a:endParaRPr>
          </a:p>
          <a:p>
            <a:r>
              <a:rPr lang="de-DE" b="1" dirty="0" err="1">
                <a:solidFill>
                  <a:srgbClr val="FFC000"/>
                </a:solidFill>
              </a:rPr>
              <a:t>Provotum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Architecture</a:t>
            </a:r>
            <a:r>
              <a:rPr lang="de-DE" b="1" dirty="0">
                <a:solidFill>
                  <a:srgbClr val="FFC000"/>
                </a:solidFill>
              </a:rPr>
              <a:t> 1-2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endParaRPr lang="de-DE" b="1" dirty="0">
              <a:solidFill>
                <a:srgbClr val="FFC000"/>
              </a:solidFill>
            </a:endParaRPr>
          </a:p>
          <a:p>
            <a:r>
              <a:rPr lang="de-DE" b="1" dirty="0" err="1">
                <a:solidFill>
                  <a:srgbClr val="FFC000"/>
                </a:solidFill>
              </a:rPr>
              <a:t>Provotum</a:t>
            </a:r>
            <a:r>
              <a:rPr lang="de-DE" b="1" dirty="0">
                <a:solidFill>
                  <a:srgbClr val="FFC000"/>
                </a:solidFill>
              </a:rPr>
              <a:t> </a:t>
            </a:r>
            <a:r>
              <a:rPr lang="de-DE" b="1" dirty="0" err="1">
                <a:solidFill>
                  <a:srgbClr val="FFC000"/>
                </a:solidFill>
              </a:rPr>
              <a:t>Voting</a:t>
            </a:r>
            <a:r>
              <a:rPr lang="de-DE" b="1" dirty="0">
                <a:solidFill>
                  <a:srgbClr val="FFC000"/>
                </a:solidFill>
              </a:rPr>
              <a:t> Protocol 4 </a:t>
            </a:r>
            <a:r>
              <a:rPr lang="de-DE" b="1" dirty="0" err="1">
                <a:solidFill>
                  <a:srgbClr val="FFC000"/>
                </a:solidFill>
              </a:rPr>
              <a:t>Slides</a:t>
            </a:r>
            <a:endParaRPr lang="de-DE" b="1" dirty="0">
              <a:solidFill>
                <a:srgbClr val="FFC000"/>
              </a:solidFill>
            </a:endParaRPr>
          </a:p>
          <a:p>
            <a:r>
              <a:rPr lang="de-DE" b="1" dirty="0" err="1">
                <a:solidFill>
                  <a:srgbClr val="FFC000"/>
                </a:solidFill>
              </a:rPr>
              <a:t>Provotum</a:t>
            </a:r>
            <a:r>
              <a:rPr lang="de-DE" b="1" dirty="0">
                <a:solidFill>
                  <a:srgbClr val="FFC000"/>
                </a:solidFill>
              </a:rPr>
              <a:t> Evaluation </a:t>
            </a:r>
            <a:r>
              <a:rPr lang="de-DE" dirty="0">
                <a:solidFill>
                  <a:srgbClr val="FFC000"/>
                </a:solidFill>
              </a:rPr>
              <a:t>(</a:t>
            </a:r>
            <a:r>
              <a:rPr lang="de-DE" dirty="0" err="1">
                <a:solidFill>
                  <a:srgbClr val="FFC000"/>
                </a:solidFill>
              </a:rPr>
              <a:t>using</a:t>
            </a:r>
            <a:r>
              <a:rPr lang="de-DE" dirty="0">
                <a:solidFill>
                  <a:srgbClr val="FFC000"/>
                </a:solidFill>
              </a:rPr>
              <a:t> all </a:t>
            </a:r>
            <a:r>
              <a:rPr lang="de-DE" dirty="0" err="1">
                <a:solidFill>
                  <a:srgbClr val="FFC000"/>
                </a:solidFill>
              </a:rPr>
              <a:t>properties</a:t>
            </a:r>
            <a:r>
              <a:rPr lang="de-DE" dirty="0">
                <a:solidFill>
                  <a:srgbClr val="FFC000"/>
                </a:solidFill>
              </a:rPr>
              <a:t> </a:t>
            </a:r>
            <a:r>
              <a:rPr lang="de-DE" dirty="0" err="1">
                <a:solidFill>
                  <a:srgbClr val="FFC000"/>
                </a:solidFill>
              </a:rPr>
              <a:t>previously</a:t>
            </a:r>
            <a:r>
              <a:rPr lang="de-DE" dirty="0">
                <a:solidFill>
                  <a:srgbClr val="FFC000"/>
                </a:solidFill>
              </a:rPr>
              <a:t> </a:t>
            </a:r>
            <a:r>
              <a:rPr lang="de-DE" dirty="0" err="1">
                <a:solidFill>
                  <a:srgbClr val="FFC000"/>
                </a:solidFill>
              </a:rPr>
              <a:t>defined</a:t>
            </a:r>
            <a:r>
              <a:rPr lang="de-DE" dirty="0">
                <a:solidFill>
                  <a:srgbClr val="FFC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5369995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3506</Words>
  <Application>Microsoft Office PowerPoint</Application>
  <PresentationFormat>A4 Paper (210x297 mm)</PresentationFormat>
  <Paragraphs>479</Paragraphs>
  <Slides>83</Slides>
  <Notes>30</Notes>
  <HiddenSlides>12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Default Design</vt:lpstr>
      <vt:lpstr>Blockchain-based  Remote Electronic Voting</vt:lpstr>
      <vt:lpstr>ToC</vt:lpstr>
      <vt:lpstr>Electronic Voting</vt:lpstr>
      <vt:lpstr>Aren‘t elections just counting?</vt:lpstr>
      <vt:lpstr>The Secret Ballot</vt:lpstr>
      <vt:lpstr>Terminology</vt:lpstr>
      <vt:lpstr>E-Voting World Map</vt:lpstr>
      <vt:lpstr>Estonia</vt:lpstr>
      <vt:lpstr>Brief History of Swiss Voting Channels</vt:lpstr>
      <vt:lpstr>First Trials, Initial Pilot Phase</vt:lpstr>
      <vt:lpstr>Extension of Trials </vt:lpstr>
      <vt:lpstr>Extension of Swiss-wide Pilots</vt:lpstr>
      <vt:lpstr>Situation as of 2011</vt:lpstr>
      <vt:lpstr>New Swiss Regulations in 2014 (VEleS)</vt:lpstr>
      <vt:lpstr>Publication of Source Code 2019</vt:lpstr>
      <vt:lpstr>sVote Dependencies</vt:lpstr>
      <vt:lpstr>The Swiss Postal Voting System</vt:lpstr>
      <vt:lpstr>Advertisement on Public Initiative</vt:lpstr>
      <vt:lpstr>Proposed Law </vt:lpstr>
      <vt:lpstr>Comparing “Systems“</vt:lpstr>
      <vt:lpstr>The Swiss RPV Case</vt:lpstr>
      <vt:lpstr>RPV From a Voter’s Perspective</vt:lpstr>
      <vt:lpstr>PVPF: Postal Voting Process Flow</vt:lpstr>
      <vt:lpstr>Identification of Stakeholders</vt:lpstr>
      <vt:lpstr>PVPF Phases</vt:lpstr>
      <vt:lpstr>PVPF in Detail</vt:lpstr>
      <vt:lpstr>A: Setup, B: Delivery</vt:lpstr>
      <vt:lpstr>A: Setup, B: Delivery</vt:lpstr>
      <vt:lpstr>PVPF in Detail</vt:lpstr>
      <vt:lpstr>C: Casting, D: Storage, E: Tallying</vt:lpstr>
      <vt:lpstr>Slide 31</vt:lpstr>
      <vt:lpstr>Slide 32</vt:lpstr>
      <vt:lpstr>C: Casting, D: Storage, E: Tallying</vt:lpstr>
      <vt:lpstr>Slide 34</vt:lpstr>
      <vt:lpstr>PVPF Full Threat Map</vt:lpstr>
      <vt:lpstr>Conclusions on the Swiss RPV</vt:lpstr>
      <vt:lpstr>RPV ? REV</vt:lpstr>
      <vt:lpstr>Theoretical Properties</vt:lpstr>
      <vt:lpstr>REV Requirements (1) </vt:lpstr>
      <vt:lpstr>REV Requirements (2)</vt:lpstr>
      <vt:lpstr>Voting and Electoral Processes</vt:lpstr>
      <vt:lpstr>Privacy and Verifiability Notions</vt:lpstr>
      <vt:lpstr>End-to-end Verifiability</vt:lpstr>
      <vt:lpstr>Fairness and Unforgeability</vt:lpstr>
      <vt:lpstr>Software Independence</vt:lpstr>
      <vt:lpstr>Refinements of Software Independence</vt:lpstr>
      <vt:lpstr>REV Building Blocks (1)</vt:lpstr>
      <vt:lpstr>Building Blocks for REV Schemes</vt:lpstr>
      <vt:lpstr>Secret Ballot Voting Schemes</vt:lpstr>
      <vt:lpstr>FOO92</vt:lpstr>
      <vt:lpstr>CGS97</vt:lpstr>
      <vt:lpstr>SK95</vt:lpstr>
      <vt:lpstr>Homomorphic Encryption</vt:lpstr>
      <vt:lpstr>Homomorphic Encryption</vt:lpstr>
      <vt:lpstr>Proving Ciphertext Validity</vt:lpstr>
      <vt:lpstr>ElGamal Cryptosystem</vt:lpstr>
      <vt:lpstr>Discrete Logarithm Assumption</vt:lpstr>
      <vt:lpstr>The Role of Cryptographic Assumptions</vt:lpstr>
      <vt:lpstr>Zero Knowledge Proofs</vt:lpstr>
      <vt:lpstr>Ali Baba‘s Cave (1)</vt:lpstr>
      <vt:lpstr>Ali Baba‘s Cave (2)</vt:lpstr>
      <vt:lpstr>Ali Baba‘s Cave (3)</vt:lpstr>
      <vt:lpstr>What‘s next</vt:lpstr>
      <vt:lpstr>From Interactive to Non-interactive</vt:lpstr>
      <vt:lpstr>BC-based REV System: Provotum</vt:lpstr>
      <vt:lpstr>Public Bulletin Board (PBB)</vt:lpstr>
      <vt:lpstr>Public Permissioned Blockchain (BC)</vt:lpstr>
      <vt:lpstr>The Swiss Scenario</vt:lpstr>
      <vt:lpstr>Provotum 2.0</vt:lpstr>
      <vt:lpstr>Provotum 2.0 Identity Provisioning</vt:lpstr>
      <vt:lpstr>Voting Protocol: Registration (1)</vt:lpstr>
      <vt:lpstr>Voting Protocol: Registration (1)</vt:lpstr>
      <vt:lpstr>Voting Protocol: Pairing (2)</vt:lpstr>
      <vt:lpstr>Voting Protocol: Pairing (2)</vt:lpstr>
      <vt:lpstr>Voting Protocol: Key Generation (3)</vt:lpstr>
      <vt:lpstr>Voting Protocol: Key Generation (3)</vt:lpstr>
      <vt:lpstr>Voting Protocol: Voting (4)</vt:lpstr>
      <vt:lpstr>Voting Protocol: Voting (4)</vt:lpstr>
      <vt:lpstr>Voting Protocol: Tallying (5)</vt:lpstr>
      <vt:lpstr>Voting Protocol: Tallying (5)</vt:lpstr>
      <vt:lpstr>Evaluations Provotum 2.0 </vt:lpstr>
      <vt:lpstr>Summary</vt:lpstr>
      <vt:lpstr>Other TODOS for Tutorial</vt:lpstr>
    </vt:vector>
  </TitlesOfParts>
  <Company>dd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Institut TIK</dc:creator>
  <cp:lastModifiedBy>Stiller</cp:lastModifiedBy>
  <cp:revision>3958</cp:revision>
  <cp:lastPrinted>2002-12-28T18:03:22Z</cp:lastPrinted>
  <dcterms:created xsi:type="dcterms:W3CDTF">2001-06-08T10:17:30Z</dcterms:created>
  <dcterms:modified xsi:type="dcterms:W3CDTF">2020-04-19T21:52:34Z</dcterms:modified>
</cp:coreProperties>
</file>